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94" r:id="rId3"/>
    <p:sldId id="258" r:id="rId4"/>
    <p:sldId id="257" r:id="rId5"/>
    <p:sldId id="259" r:id="rId6"/>
    <p:sldId id="279" r:id="rId7"/>
    <p:sldId id="280" r:id="rId8"/>
    <p:sldId id="281" r:id="rId9"/>
    <p:sldId id="295" r:id="rId10"/>
    <p:sldId id="273" r:id="rId11"/>
    <p:sldId id="290" r:id="rId12"/>
    <p:sldId id="282" r:id="rId13"/>
    <p:sldId id="296" r:id="rId14"/>
    <p:sldId id="283" r:id="rId15"/>
    <p:sldId id="284" r:id="rId16"/>
    <p:sldId id="285" r:id="rId17"/>
    <p:sldId id="286" r:id="rId18"/>
    <p:sldId id="287" r:id="rId19"/>
    <p:sldId id="277" r:id="rId20"/>
    <p:sldId id="265" r:id="rId21"/>
    <p:sldId id="266" r:id="rId22"/>
    <p:sldId id="268" r:id="rId23"/>
    <p:sldId id="288" r:id="rId24"/>
    <p:sldId id="289" r:id="rId25"/>
    <p:sldId id="292" r:id="rId26"/>
    <p:sldId id="298" r:id="rId27"/>
    <p:sldId id="291" r:id="rId28"/>
    <p:sldId id="299" r:id="rId29"/>
    <p:sldId id="293" r:id="rId30"/>
    <p:sldId id="272" r:id="rId31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F9934E-F275-48C0-88A2-C74253C1D569}">
          <p14:sldIdLst>
            <p14:sldId id="256"/>
            <p14:sldId id="294"/>
            <p14:sldId id="258"/>
            <p14:sldId id="257"/>
            <p14:sldId id="259"/>
            <p14:sldId id="279"/>
            <p14:sldId id="280"/>
            <p14:sldId id="281"/>
            <p14:sldId id="295"/>
            <p14:sldId id="273"/>
            <p14:sldId id="290"/>
            <p14:sldId id="282"/>
            <p14:sldId id="296"/>
            <p14:sldId id="283"/>
            <p14:sldId id="284"/>
            <p14:sldId id="285"/>
            <p14:sldId id="286"/>
            <p14:sldId id="287"/>
            <p14:sldId id="277"/>
            <p14:sldId id="265"/>
            <p14:sldId id="266"/>
            <p14:sldId id="268"/>
            <p14:sldId id="288"/>
            <p14:sldId id="289"/>
            <p14:sldId id="292"/>
            <p14:sldId id="298"/>
            <p14:sldId id="291"/>
            <p14:sldId id="299"/>
            <p14:sldId id="293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9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8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56306" y="3344863"/>
            <a:ext cx="6929337" cy="2452821"/>
          </a:xfrm>
        </p:spPr>
        <p:txBody>
          <a:bodyPr anchor="b">
            <a:normAutofit/>
          </a:bodyPr>
          <a:lstStyle>
            <a:lvl1pPr algn="l">
              <a:defRPr sz="4500" b="1" baseline="0"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Sample Title Slide Featuring a Long Title that takes Multiple Lines for Show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6306" y="5797684"/>
            <a:ext cx="9144000" cy="558665"/>
          </a:xfrm>
        </p:spPr>
        <p:txBody>
          <a:bodyPr>
            <a:noAutofit/>
          </a:bodyPr>
          <a:lstStyle>
            <a:lvl1pPr marL="0" indent="0" algn="l">
              <a:buNone/>
              <a:defRPr sz="2400" b="0" baseline="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Person One | Person Two | Person 3 | Person 4</a:t>
            </a:r>
          </a:p>
          <a:p>
            <a:r>
              <a:rPr lang="en-US" dirty="0"/>
              <a:t>Purdue Extension Community Development</a:t>
            </a:r>
          </a:p>
        </p:txBody>
      </p:sp>
    </p:spTree>
    <p:extLst>
      <p:ext uri="{BB962C8B-B14F-4D97-AF65-F5344CB8AC3E}">
        <p14:creationId xmlns:p14="http://schemas.microsoft.com/office/powerpoint/2010/main" val="4060089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3115"/>
            <a:ext cx="10515600" cy="1087573"/>
          </a:xfrm>
        </p:spPr>
        <p:txBody>
          <a:bodyPr/>
          <a:lstStyle>
            <a:lvl1pPr>
              <a:defRPr b="1"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b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b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b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b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6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1470701"/>
            <a:ext cx="3500336" cy="1554601"/>
          </a:xfrm>
        </p:spPr>
        <p:txBody>
          <a:bodyPr>
            <a:noAutofit/>
          </a:bodyPr>
          <a:lstStyle>
            <a:lvl1pPr>
              <a:defRPr sz="2800" b="0"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Phone</a:t>
            </a:r>
            <a:br>
              <a:rPr lang="en-US" dirty="0"/>
            </a:br>
            <a:r>
              <a:rPr lang="en-US" dirty="0"/>
              <a:t>Email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39311"/>
            <a:ext cx="10515600" cy="2937652"/>
          </a:xfrm>
        </p:spPr>
        <p:txBody>
          <a:bodyPr/>
          <a:lstStyle>
            <a:lvl1pPr>
              <a:defRPr b="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b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b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b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b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Insert Copyright and EEO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09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2230" y="2568102"/>
            <a:ext cx="7861570" cy="1624519"/>
          </a:xfrm>
        </p:spPr>
        <p:txBody>
          <a:bodyPr anchor="b"/>
          <a:lstStyle>
            <a:lvl1pPr>
              <a:defRPr sz="60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Section Title </a:t>
            </a:r>
          </a:p>
        </p:txBody>
      </p:sp>
    </p:spTree>
    <p:extLst>
      <p:ext uri="{BB962C8B-B14F-4D97-AF65-F5344CB8AC3E}">
        <p14:creationId xmlns:p14="http://schemas.microsoft.com/office/powerpoint/2010/main" val="134212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2843"/>
            <a:ext cx="10515600" cy="1077845"/>
          </a:xfrm>
        </p:spPr>
        <p:txBody>
          <a:bodyPr/>
          <a:lstStyle>
            <a:lvl1pPr>
              <a:defRPr b="1"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33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22570"/>
            <a:ext cx="10515600" cy="1068118"/>
          </a:xfrm>
        </p:spPr>
        <p:txBody>
          <a:bodyPr/>
          <a:lstStyle>
            <a:lvl1pPr>
              <a:defRPr b="1"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4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3660"/>
            <a:ext cx="10515600" cy="1107028"/>
          </a:xfrm>
        </p:spPr>
        <p:txBody>
          <a:bodyPr/>
          <a:lstStyle>
            <a:lvl1pPr>
              <a:defRPr b="1"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97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7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6D6DC-3932-4D19-AEEB-86A050515AEC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A7887-F044-4176-97B6-7F949493F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1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rc.gov/electric-power-market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declimatenews.org/news/30032021/indiana-wind-energy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is.awea.org/arcgisportal/apps/webappviewer/index.html?id=eed1ec3b624742f8b18280e6aa73e8ec" TargetMode="External"/><Relationship Id="rId2" Type="http://schemas.openxmlformats.org/officeDocument/2006/relationships/hyperlink" Target="https://eerscmap.usgs.gov/uswtdb/viewer/#6.3/37.778/-87.597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indexchange.energy.gov/maps-data/4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is.awea.org/arcgisportal/apps/webappviewer/index.html?id=eed1ec3b624742f8b18280e6aa73e8ec" TargetMode="External"/><Relationship Id="rId2" Type="http://schemas.openxmlformats.org/officeDocument/2006/relationships/hyperlink" Target="https://eerscmap.usgs.gov/uswtdb/viewer/#6.3/37.778/-87.597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indexchange.energy.gov/maps-data/324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7A94-4BF5-4173-842D-78EBC4903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7744" y="4144964"/>
            <a:ext cx="6835109" cy="1977764"/>
          </a:xfrm>
        </p:spPr>
        <p:txBody>
          <a:bodyPr>
            <a:normAutofit/>
          </a:bodyPr>
          <a:lstStyle/>
          <a:p>
            <a:r>
              <a:rPr lang="en-US" sz="3400" dirty="0"/>
              <a:t>An examination of the community level dynamics related to the introduction of wind energy in Indiana</a:t>
            </a:r>
          </a:p>
        </p:txBody>
      </p:sp>
    </p:spTree>
    <p:extLst>
      <p:ext uri="{BB962C8B-B14F-4D97-AF65-F5344CB8AC3E}">
        <p14:creationId xmlns:p14="http://schemas.microsoft.com/office/powerpoint/2010/main" val="1118723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B10B-E1E5-4769-B3A4-D1F2976A8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115"/>
            <a:ext cx="10515600" cy="652479"/>
          </a:xfrm>
        </p:spPr>
        <p:txBody>
          <a:bodyPr>
            <a:noAutofit/>
          </a:bodyPr>
          <a:lstStyle/>
          <a:p>
            <a:r>
              <a:rPr lang="en-US" sz="3200" dirty="0"/>
              <a:t>Key takeaway: Spreading economic viability of wind power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6CC02D-CCA7-436F-9B2C-484510F1E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546" y="1255594"/>
            <a:ext cx="7533565" cy="55456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B1A3A2-880C-4113-B1F0-F9ED10C07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612" y="6254885"/>
            <a:ext cx="4080387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00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85E24-CCB8-4A6A-910F-29BAA3FA4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Regional electricity markets in the United States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59AC2C-0ACA-41B9-A7B8-49EEE722C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0299" y="1882924"/>
            <a:ext cx="5852667" cy="37737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1768E3-1FF7-4612-B981-A17AC73CF7D6}"/>
              </a:ext>
            </a:extLst>
          </p:cNvPr>
          <p:cNvSpPr/>
          <p:nvPr/>
        </p:nvSpPr>
        <p:spPr>
          <a:xfrm>
            <a:off x="1864084" y="5586448"/>
            <a:ext cx="5268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https://www.ferc.gov/electric-power-markets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67555D-B745-4EA3-9ADF-9614CBB8E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666" y="6254885"/>
            <a:ext cx="4505334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74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34B4-DD66-4E59-8B9E-FAE1F0714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county-level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DCCF0-EEEE-4CD5-8F14-1F02F9C51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Technological change has made utility-scale wind power economically viable in parts of Indiana that could not host it earlier.</a:t>
            </a:r>
          </a:p>
          <a:p>
            <a:endParaRPr lang="en-US" dirty="0"/>
          </a:p>
          <a:p>
            <a:r>
              <a:rPr lang="en-US" dirty="0"/>
              <a:t>The primary constraint on the growth of utility-scale wind power in Indiana appears to be county-level policies that restrict development.</a:t>
            </a:r>
          </a:p>
          <a:p>
            <a:endParaRPr lang="en-US" dirty="0"/>
          </a:p>
          <a:p>
            <a:r>
              <a:rPr lang="en-US" dirty="0"/>
              <a:t>Planning and zoning policies impose restrictive “set-back” policies as well as restrictions on the height of turbines.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75FC23-25B2-460A-87AB-ED192D2D8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666" y="6176963"/>
            <a:ext cx="4505334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7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E9678-EA7F-48AA-8845-F28E16843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8861"/>
            <a:ext cx="10515600" cy="399801"/>
          </a:xfrm>
        </p:spPr>
        <p:txBody>
          <a:bodyPr>
            <a:normAutofit fontScale="90000"/>
          </a:bodyPr>
          <a:lstStyle/>
          <a:p>
            <a:r>
              <a:rPr lang="en-US" dirty="0"/>
              <a:t>County restrictions on wind energy in Indiana</a:t>
            </a:r>
          </a:p>
        </p:txBody>
      </p:sp>
      <p:pic>
        <p:nvPicPr>
          <p:cNvPr id="4" name="Picture 2" descr="Indiana Wind Energy">
            <a:extLst>
              <a:ext uri="{FF2B5EF4-FFF2-40B4-BE49-F238E27FC236}">
                <a16:creationId xmlns:a16="http://schemas.microsoft.com/office/drawing/2014/main" id="{49F7928E-F1BE-45A5-B5A3-9BB7B14EDB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1" b="4983"/>
          <a:stretch/>
        </p:blipFill>
        <p:spPr bwMode="auto">
          <a:xfrm>
            <a:off x="1736609" y="1307939"/>
            <a:ext cx="3740173" cy="533329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506C85-E508-43E7-8434-AA684D66CCFF}"/>
              </a:ext>
            </a:extLst>
          </p:cNvPr>
          <p:cNvSpPr/>
          <p:nvPr/>
        </p:nvSpPr>
        <p:spPr>
          <a:xfrm>
            <a:off x="5768051" y="581597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Source: </a:t>
            </a:r>
            <a:r>
              <a:rPr lang="en-US" sz="1400" u="sng" dirty="0">
                <a:hlinkClick r:id="rId3"/>
              </a:rPr>
              <a:t>https://insideclimatenews.org/news/30032021/indiana-wind-energy/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75094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210B-2A50-42C9-93DD-F29B3A9B4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Measuring economic effects: input-output analysis vs econometrics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CAEB6-1B7E-41DE-8E78-541265A98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Many estimates of the industry’s economic impact are </a:t>
            </a:r>
            <a:r>
              <a:rPr lang="en-US" i="1" dirty="0"/>
              <a:t>input-output studies</a:t>
            </a:r>
          </a:p>
          <a:p>
            <a:pPr lvl="1"/>
            <a:r>
              <a:rPr lang="en-US" dirty="0"/>
              <a:t>Forward looking</a:t>
            </a:r>
          </a:p>
          <a:p>
            <a:pPr lvl="1"/>
            <a:r>
              <a:rPr lang="en-US" dirty="0"/>
              <a:t>Attempt to capture “upstream” effects such as manufacturing of turbines and components</a:t>
            </a:r>
          </a:p>
          <a:p>
            <a:pPr lvl="1"/>
            <a:r>
              <a:rPr lang="en-US" dirty="0"/>
              <a:t>Gross, not net, calculations.  Ignores feedback effects.  </a:t>
            </a:r>
          </a:p>
          <a:p>
            <a:pPr lvl="1"/>
            <a:r>
              <a:rPr lang="en-US" dirty="0"/>
              <a:t>These are overstated, and not relevant to rural economic development questions.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At the county level, we can now make </a:t>
            </a:r>
            <a:r>
              <a:rPr lang="en-US" i="1" dirty="0"/>
              <a:t>statistical comparisons </a:t>
            </a:r>
            <a:r>
              <a:rPr lang="en-US" dirty="0"/>
              <a:t>of economic outcomes in counties that did and did not get wind investments (econometrics)</a:t>
            </a:r>
          </a:p>
          <a:p>
            <a:pPr lvl="1"/>
            <a:r>
              <a:rPr lang="en-US" dirty="0"/>
              <a:t>More appropriate for a study with a county-level focus</a:t>
            </a:r>
          </a:p>
          <a:p>
            <a:pPr lvl="1"/>
            <a:r>
              <a:rPr lang="en-US" dirty="0"/>
              <a:t>Can look at actual outcomes, rather than projections </a:t>
            </a:r>
          </a:p>
          <a:p>
            <a:pPr lvl="1"/>
            <a:r>
              <a:rPr lang="en-US" dirty="0"/>
              <a:t>Measures net effects</a:t>
            </a:r>
          </a:p>
          <a:p>
            <a:pPr lvl="1"/>
            <a:r>
              <a:rPr lang="en-US" dirty="0"/>
              <a:t>Acknowledges statistical uncertainty.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5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4A889-3D3E-4C6F-B238-BFFFED8F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Results from academic studies using statistical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B5024-8418-428E-A0B6-30E2C0275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60926"/>
          </a:xfrm>
        </p:spPr>
        <p:txBody>
          <a:bodyPr>
            <a:normAutofit fontScale="92500"/>
          </a:bodyPr>
          <a:lstStyle/>
          <a:p>
            <a:r>
              <a:rPr lang="en-US" sz="2600" dirty="0">
                <a:solidFill>
                  <a:prstClr val="black"/>
                </a:solidFill>
              </a:rPr>
              <a:t>Persuasive statistical evidence that utility scale wind energy… </a:t>
            </a:r>
          </a:p>
          <a:p>
            <a:pPr lvl="1"/>
            <a:r>
              <a:rPr lang="en-US" sz="2300" dirty="0">
                <a:solidFill>
                  <a:prstClr val="black"/>
                </a:solidFill>
              </a:rPr>
              <a:t>Raises average incomes in a county (Brown, </a:t>
            </a:r>
            <a:r>
              <a:rPr lang="en-US" sz="2300" i="1" dirty="0">
                <a:solidFill>
                  <a:prstClr val="black"/>
                </a:solidFill>
              </a:rPr>
              <a:t>et al</a:t>
            </a:r>
            <a:r>
              <a:rPr lang="en-US" sz="2300" dirty="0">
                <a:solidFill>
                  <a:prstClr val="black"/>
                </a:solidFill>
              </a:rPr>
              <a:t> 2012; De Silva, </a:t>
            </a:r>
            <a:r>
              <a:rPr lang="en-US" sz="2300" i="1" dirty="0">
                <a:solidFill>
                  <a:prstClr val="black"/>
                </a:solidFill>
              </a:rPr>
              <a:t>et al</a:t>
            </a:r>
            <a:r>
              <a:rPr lang="en-US" sz="2300" dirty="0">
                <a:solidFill>
                  <a:prstClr val="black"/>
                </a:solidFill>
              </a:rPr>
              <a:t> 2016) </a:t>
            </a:r>
          </a:p>
          <a:p>
            <a:pPr lvl="1"/>
            <a:r>
              <a:rPr lang="en-US" sz="2300" dirty="0">
                <a:solidFill>
                  <a:prstClr val="black"/>
                </a:solidFill>
              </a:rPr>
              <a:t>Increases local tax base and tax revenue collection (De Silva, </a:t>
            </a:r>
            <a:r>
              <a:rPr lang="en-US" sz="2300" i="1" dirty="0">
                <a:solidFill>
                  <a:prstClr val="black"/>
                </a:solidFill>
              </a:rPr>
              <a:t>et al </a:t>
            </a:r>
            <a:r>
              <a:rPr lang="en-US" sz="2300" dirty="0">
                <a:solidFill>
                  <a:prstClr val="black"/>
                </a:solidFill>
              </a:rPr>
              <a:t>2016)</a:t>
            </a:r>
          </a:p>
          <a:p>
            <a:pPr lvl="1"/>
            <a:r>
              <a:rPr lang="en-US" sz="2300" dirty="0">
                <a:solidFill>
                  <a:prstClr val="black"/>
                </a:solidFill>
              </a:rPr>
              <a:t>Improves yields of corn and other field crops (</a:t>
            </a:r>
            <a:r>
              <a:rPr lang="en-US" sz="2300" dirty="0" err="1">
                <a:solidFill>
                  <a:prstClr val="black"/>
                </a:solidFill>
              </a:rPr>
              <a:t>Kaffine</a:t>
            </a:r>
            <a:r>
              <a:rPr lang="en-US" sz="2300" dirty="0">
                <a:solidFill>
                  <a:prstClr val="black"/>
                </a:solidFill>
              </a:rPr>
              <a:t>, 2019)</a:t>
            </a:r>
          </a:p>
          <a:p>
            <a:r>
              <a:rPr lang="en-US" sz="2700" dirty="0">
                <a:solidFill>
                  <a:prstClr val="black"/>
                </a:solidFill>
              </a:rPr>
              <a:t>Net effects of the industry on employment are not statistically significant (Brown </a:t>
            </a:r>
            <a:r>
              <a:rPr lang="en-US" sz="2700" i="1" dirty="0">
                <a:solidFill>
                  <a:prstClr val="black"/>
                </a:solidFill>
              </a:rPr>
              <a:t>et al </a:t>
            </a:r>
            <a:r>
              <a:rPr lang="en-US" sz="2700" dirty="0">
                <a:solidFill>
                  <a:prstClr val="black"/>
                </a:solidFill>
              </a:rPr>
              <a:t>2012; De Silva </a:t>
            </a:r>
            <a:r>
              <a:rPr lang="en-US" sz="2700" i="1" dirty="0">
                <a:solidFill>
                  <a:prstClr val="black"/>
                </a:solidFill>
              </a:rPr>
              <a:t>et al </a:t>
            </a:r>
            <a:r>
              <a:rPr lang="en-US" sz="2700" dirty="0">
                <a:solidFill>
                  <a:prstClr val="black"/>
                </a:solidFill>
              </a:rPr>
              <a:t>2016)</a:t>
            </a:r>
          </a:p>
          <a:p>
            <a:r>
              <a:rPr lang="en-US" sz="2700" dirty="0">
                <a:solidFill>
                  <a:prstClr val="black"/>
                </a:solidFill>
              </a:rPr>
              <a:t>Statistical evidence on the effects on nearby property values is mixed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No statistically significant effect on local property values in US (</a:t>
            </a:r>
            <a:r>
              <a:rPr lang="en-US" dirty="0" err="1">
                <a:solidFill>
                  <a:prstClr val="black"/>
                </a:solidFill>
              </a:rPr>
              <a:t>Hoen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i="1" dirty="0">
                <a:solidFill>
                  <a:prstClr val="black"/>
                </a:solidFill>
              </a:rPr>
              <a:t>et al</a:t>
            </a:r>
            <a:r>
              <a:rPr lang="en-US" dirty="0">
                <a:solidFill>
                  <a:prstClr val="black"/>
                </a:solidFill>
              </a:rPr>
              <a:t> 2015) </a:t>
            </a:r>
          </a:p>
          <a:p>
            <a:pPr lvl="2"/>
            <a:r>
              <a:rPr lang="en-US" sz="1900" dirty="0">
                <a:solidFill>
                  <a:prstClr val="black"/>
                </a:solidFill>
              </a:rPr>
              <a:t>Negative effects likely no more than 3-4 percent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Stronger and statistically significant evidence that property values are affected in Denmark (Jensen, </a:t>
            </a:r>
            <a:r>
              <a:rPr lang="en-US" i="1" dirty="0">
                <a:solidFill>
                  <a:prstClr val="black"/>
                </a:solidFill>
              </a:rPr>
              <a:t>et al </a:t>
            </a:r>
            <a:r>
              <a:rPr lang="en-US" dirty="0">
                <a:solidFill>
                  <a:prstClr val="black"/>
                </a:solidFill>
              </a:rPr>
              <a:t>2014)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Evidence from Canada suggests that the impact of wind energy on property values depends upon community attitudes (</a:t>
            </a:r>
            <a:r>
              <a:rPr lang="en-US" dirty="0" err="1">
                <a:solidFill>
                  <a:prstClr val="black"/>
                </a:solidFill>
              </a:rPr>
              <a:t>Vyn</a:t>
            </a:r>
            <a:r>
              <a:rPr lang="en-US" dirty="0">
                <a:solidFill>
                  <a:prstClr val="black"/>
                </a:solidFill>
              </a:rPr>
              <a:t>, 2018) </a:t>
            </a:r>
          </a:p>
        </p:txBody>
      </p:sp>
    </p:spTree>
    <p:extLst>
      <p:ext uri="{BB962C8B-B14F-4D97-AF65-F5344CB8AC3E}">
        <p14:creationId xmlns:p14="http://schemas.microsoft.com/office/powerpoint/2010/main" val="351951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BF6E6-D119-4F86-9C98-AE6727D1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4" y="603115"/>
            <a:ext cx="11296652" cy="67323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Table 6. Implied impacts on per capita income and employment</a:t>
            </a:r>
            <a:endParaRPr lang="en-US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8492694-9842-4DDC-854B-8EC70ED394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810646"/>
              </p:ext>
            </p:extLst>
          </p:nvPr>
        </p:nvGraphicFramePr>
        <p:xfrm>
          <a:off x="171450" y="1276350"/>
          <a:ext cx="11572877" cy="5180640"/>
        </p:xfrm>
        <a:graphic>
          <a:graphicData uri="http://schemas.openxmlformats.org/drawingml/2006/table">
            <a:tbl>
              <a:tblPr firstRow="1" firstCol="1" bandRow="1"/>
              <a:tblGrid>
                <a:gridCol w="1162050">
                  <a:extLst>
                    <a:ext uri="{9D8B030D-6E8A-4147-A177-3AD203B41FA5}">
                      <a16:colId xmlns:a16="http://schemas.microsoft.com/office/drawing/2014/main" val="2311592561"/>
                    </a:ext>
                  </a:extLst>
                </a:gridCol>
                <a:gridCol w="1259093">
                  <a:extLst>
                    <a:ext uri="{9D8B030D-6E8A-4147-A177-3AD203B41FA5}">
                      <a16:colId xmlns:a16="http://schemas.microsoft.com/office/drawing/2014/main" val="822798373"/>
                    </a:ext>
                  </a:extLst>
                </a:gridCol>
                <a:gridCol w="1236457">
                  <a:extLst>
                    <a:ext uri="{9D8B030D-6E8A-4147-A177-3AD203B41FA5}">
                      <a16:colId xmlns:a16="http://schemas.microsoft.com/office/drawing/2014/main" val="465503382"/>
                    </a:ext>
                  </a:extLst>
                </a:gridCol>
                <a:gridCol w="1631185">
                  <a:extLst>
                    <a:ext uri="{9D8B030D-6E8A-4147-A177-3AD203B41FA5}">
                      <a16:colId xmlns:a16="http://schemas.microsoft.com/office/drawing/2014/main" val="3753702528"/>
                    </a:ext>
                  </a:extLst>
                </a:gridCol>
                <a:gridCol w="1329630">
                  <a:extLst>
                    <a:ext uri="{9D8B030D-6E8A-4147-A177-3AD203B41FA5}">
                      <a16:colId xmlns:a16="http://schemas.microsoft.com/office/drawing/2014/main" val="3733101175"/>
                    </a:ext>
                  </a:extLst>
                </a:gridCol>
                <a:gridCol w="1589168">
                  <a:extLst>
                    <a:ext uri="{9D8B030D-6E8A-4147-A177-3AD203B41FA5}">
                      <a16:colId xmlns:a16="http://schemas.microsoft.com/office/drawing/2014/main" val="3307913974"/>
                    </a:ext>
                  </a:extLst>
                </a:gridCol>
                <a:gridCol w="1682647">
                  <a:extLst>
                    <a:ext uri="{9D8B030D-6E8A-4147-A177-3AD203B41FA5}">
                      <a16:colId xmlns:a16="http://schemas.microsoft.com/office/drawing/2014/main" val="1745605970"/>
                    </a:ext>
                  </a:extLst>
                </a:gridCol>
                <a:gridCol w="1682647">
                  <a:extLst>
                    <a:ext uri="{9D8B030D-6E8A-4147-A177-3AD203B41FA5}">
                      <a16:colId xmlns:a16="http://schemas.microsoft.com/office/drawing/2014/main" val="3199877814"/>
                    </a:ext>
                  </a:extLst>
                </a:gridCol>
              </a:tblGrid>
              <a:tr h="693063">
                <a:tc rowSpan="2">
                  <a:txBody>
                    <a:bodyPr/>
                    <a:lstStyle/>
                    <a:p>
                      <a:pPr marL="2794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Capacity installed (MW)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Population (2018)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Brown </a:t>
                      </a: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 al.</a:t>
                      </a: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(2012) estimates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Silva </a:t>
                      </a: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 al.</a:t>
                      </a: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(2015)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estimates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500831"/>
                  </a:ext>
                </a:extLst>
              </a:tr>
              <a:tr h="7462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 capita income ($)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Employment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 capita income ($)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Employment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670140"/>
                  </a:ext>
                </a:extLst>
              </a:tr>
              <a:tr h="371367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Benton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8,653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 estimate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1270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1163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428641"/>
                  </a:ext>
                </a:extLst>
              </a:tr>
              <a:tr h="3769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 interval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[62, 2480]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[-69, 1016]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[72.5, 533]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[-247, 2564]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924102"/>
                  </a:ext>
                </a:extLst>
              </a:tr>
              <a:tr h="371367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Jay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20,764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 estimate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15.4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158779"/>
                  </a:ext>
                </a:extLst>
              </a:tr>
              <a:tr h="3769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 interval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[3.14, 126]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[-8.4, 124]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[3.7, 27]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[-30, 312]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208135"/>
                  </a:ext>
                </a:extLst>
              </a:tr>
              <a:tr h="371367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Madison, Tipton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144,770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 estimate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15.63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317880"/>
                  </a:ext>
                </a:extLst>
              </a:tr>
              <a:tr h="3769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 interval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[1, 31]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[-14, 210]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[0.9, 6.6]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[-51, 528]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836357"/>
                  </a:ext>
                </a:extLst>
              </a:tr>
              <a:tr h="371367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Randolph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24,850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 estimate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403427"/>
                  </a:ext>
                </a:extLst>
              </a:tr>
              <a:tr h="3769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 interval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[4.4, 175]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[-14, 206]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[5.12, 38]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[-50, 520]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23513"/>
                  </a:ext>
                </a:extLst>
              </a:tr>
              <a:tr h="371367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24,133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 estimate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</a:t>
                      </a:r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89101"/>
                  </a:ext>
                </a:extLst>
              </a:tr>
              <a:tr h="3769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 interval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[18, 722]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[-56, 825]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[21, 155]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[-200, 2083]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507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841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F8236-B307-426A-BE89-19393D3D7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Presumed channels of effects on average incomes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076CE-3D4E-408B-98CF-F913B2D43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Lease payments to local landowners</a:t>
            </a:r>
          </a:p>
          <a:p>
            <a:pPr lvl="1"/>
            <a:r>
              <a:rPr lang="en-US" dirty="0"/>
              <a:t>$3000-$6000 per megawatt of installed capacity.  </a:t>
            </a:r>
          </a:p>
          <a:p>
            <a:pPr lvl="2"/>
            <a:r>
              <a:rPr lang="en-US" dirty="0"/>
              <a:t>Locals in BC and WC use $4000/MW as a working figure.</a:t>
            </a:r>
          </a:p>
          <a:p>
            <a:pPr lvl="2"/>
            <a:r>
              <a:rPr lang="en-US" dirty="0"/>
              <a:t>$6000 - $12000 per turbine</a:t>
            </a:r>
          </a:p>
          <a:p>
            <a:r>
              <a:rPr lang="en-US" dirty="0"/>
              <a:t>Wind industry jobs pay much more than the average job in these areas</a:t>
            </a:r>
          </a:p>
          <a:p>
            <a:pPr lvl="1"/>
            <a:r>
              <a:rPr lang="en-US" dirty="0"/>
              <a:t>Turbine technicians earn approx. $60,000 per year</a:t>
            </a:r>
          </a:p>
          <a:p>
            <a:r>
              <a:rPr lang="en-US" dirty="0"/>
              <a:t>Tax and other payments to local governments improve services, reduce tax burden on residents</a:t>
            </a:r>
          </a:p>
          <a:p>
            <a:pPr lvl="1"/>
            <a:r>
              <a:rPr lang="en-US" dirty="0"/>
              <a:t>In 2019 the wind industry paid…. </a:t>
            </a:r>
          </a:p>
          <a:p>
            <a:pPr lvl="2"/>
            <a:r>
              <a:rPr lang="en-US" dirty="0"/>
              <a:t>Benton County $4.3 million in property taxes, </a:t>
            </a:r>
            <a:r>
              <a:rPr lang="en-US" dirty="0">
                <a:solidFill>
                  <a:srgbClr val="00B0F0"/>
                </a:solidFill>
              </a:rPr>
              <a:t>$492 per citizen</a:t>
            </a:r>
          </a:p>
          <a:p>
            <a:pPr lvl="2"/>
            <a:r>
              <a:rPr lang="en-US" dirty="0"/>
              <a:t>White County  $2.3 million, </a:t>
            </a:r>
            <a:r>
              <a:rPr lang="en-US" dirty="0">
                <a:solidFill>
                  <a:srgbClr val="00B0F0"/>
                </a:solidFill>
              </a:rPr>
              <a:t>$94 per citizen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Other large payments include economic development payments, as well as payments to maintain and improve roads. </a:t>
            </a:r>
          </a:p>
          <a:p>
            <a:r>
              <a:rPr lang="en-US" dirty="0"/>
              <a:t>Other possible channels (e.g. increase in local retail spending), but less direct and more difficult to measure </a:t>
            </a:r>
          </a:p>
        </p:txBody>
      </p:sp>
    </p:spTree>
    <p:extLst>
      <p:ext uri="{BB962C8B-B14F-4D97-AF65-F5344CB8AC3E}">
        <p14:creationId xmlns:p14="http://schemas.microsoft.com/office/powerpoint/2010/main" val="343709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D56E7-DDCE-4007-ABAD-7D37BA622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do counties distribute these funds?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6141B-34CB-4C68-8741-E53A14DF9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6" y="1655564"/>
            <a:ext cx="10515600" cy="923330"/>
          </a:xfrm>
        </p:spPr>
        <p:txBody>
          <a:bodyPr>
            <a:normAutofit fontScale="92500"/>
          </a:bodyPr>
          <a:lstStyle/>
          <a:p>
            <a:r>
              <a:rPr lang="en-US" dirty="0"/>
              <a:t>Spending and tax relief are often targeted at localities nearest the turbines. </a:t>
            </a:r>
          </a:p>
          <a:p>
            <a:pPr lvl="1"/>
            <a:r>
              <a:rPr lang="en-US" dirty="0"/>
              <a:t>Perhaps one reason that effects on property values are mitigated in the U.S.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9AE8B0-E50A-4ABF-85B7-5FF1B4767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241118"/>
              </p:ext>
            </p:extLst>
          </p:nvPr>
        </p:nvGraphicFramePr>
        <p:xfrm>
          <a:off x="838200" y="3467100"/>
          <a:ext cx="10515597" cy="1735710"/>
        </p:xfrm>
        <a:graphic>
          <a:graphicData uri="http://schemas.openxmlformats.org/drawingml/2006/table">
            <a:tbl>
              <a:tblPr firstRow="1" firstCol="1" bandRow="1"/>
              <a:tblGrid>
                <a:gridCol w="1433052">
                  <a:extLst>
                    <a:ext uri="{9D8B030D-6E8A-4147-A177-3AD203B41FA5}">
                      <a16:colId xmlns:a16="http://schemas.microsoft.com/office/drawing/2014/main" val="2454997925"/>
                    </a:ext>
                  </a:extLst>
                </a:gridCol>
                <a:gridCol w="619432">
                  <a:extLst>
                    <a:ext uri="{9D8B030D-6E8A-4147-A177-3AD203B41FA5}">
                      <a16:colId xmlns:a16="http://schemas.microsoft.com/office/drawing/2014/main" val="3849456707"/>
                    </a:ext>
                  </a:extLst>
                </a:gridCol>
                <a:gridCol w="604870">
                  <a:extLst>
                    <a:ext uri="{9D8B030D-6E8A-4147-A177-3AD203B41FA5}">
                      <a16:colId xmlns:a16="http://schemas.microsoft.com/office/drawing/2014/main" val="3083080322"/>
                    </a:ext>
                  </a:extLst>
                </a:gridCol>
                <a:gridCol w="717631">
                  <a:extLst>
                    <a:ext uri="{9D8B030D-6E8A-4147-A177-3AD203B41FA5}">
                      <a16:colId xmlns:a16="http://schemas.microsoft.com/office/drawing/2014/main" val="751265725"/>
                    </a:ext>
                  </a:extLst>
                </a:gridCol>
                <a:gridCol w="659757">
                  <a:extLst>
                    <a:ext uri="{9D8B030D-6E8A-4147-A177-3AD203B41FA5}">
                      <a16:colId xmlns:a16="http://schemas.microsoft.com/office/drawing/2014/main" val="3713040736"/>
                    </a:ext>
                  </a:extLst>
                </a:gridCol>
                <a:gridCol w="659757">
                  <a:extLst>
                    <a:ext uri="{9D8B030D-6E8A-4147-A177-3AD203B41FA5}">
                      <a16:colId xmlns:a16="http://schemas.microsoft.com/office/drawing/2014/main" val="3215795538"/>
                    </a:ext>
                  </a:extLst>
                </a:gridCol>
                <a:gridCol w="625033">
                  <a:extLst>
                    <a:ext uri="{9D8B030D-6E8A-4147-A177-3AD203B41FA5}">
                      <a16:colId xmlns:a16="http://schemas.microsoft.com/office/drawing/2014/main" val="2758859581"/>
                    </a:ext>
                  </a:extLst>
                </a:gridCol>
                <a:gridCol w="636607">
                  <a:extLst>
                    <a:ext uri="{9D8B030D-6E8A-4147-A177-3AD203B41FA5}">
                      <a16:colId xmlns:a16="http://schemas.microsoft.com/office/drawing/2014/main" val="118397359"/>
                    </a:ext>
                  </a:extLst>
                </a:gridCol>
                <a:gridCol w="659757">
                  <a:extLst>
                    <a:ext uri="{9D8B030D-6E8A-4147-A177-3AD203B41FA5}">
                      <a16:colId xmlns:a16="http://schemas.microsoft.com/office/drawing/2014/main" val="3473034777"/>
                    </a:ext>
                  </a:extLst>
                </a:gridCol>
                <a:gridCol w="706056">
                  <a:extLst>
                    <a:ext uri="{9D8B030D-6E8A-4147-A177-3AD203B41FA5}">
                      <a16:colId xmlns:a16="http://schemas.microsoft.com/office/drawing/2014/main" val="220517814"/>
                    </a:ext>
                  </a:extLst>
                </a:gridCol>
                <a:gridCol w="636607">
                  <a:extLst>
                    <a:ext uri="{9D8B030D-6E8A-4147-A177-3AD203B41FA5}">
                      <a16:colId xmlns:a16="http://schemas.microsoft.com/office/drawing/2014/main" val="1599068455"/>
                    </a:ext>
                  </a:extLst>
                </a:gridCol>
                <a:gridCol w="694482">
                  <a:extLst>
                    <a:ext uri="{9D8B030D-6E8A-4147-A177-3AD203B41FA5}">
                      <a16:colId xmlns:a16="http://schemas.microsoft.com/office/drawing/2014/main" val="2456153551"/>
                    </a:ext>
                  </a:extLst>
                </a:gridCol>
                <a:gridCol w="659756">
                  <a:extLst>
                    <a:ext uri="{9D8B030D-6E8A-4147-A177-3AD203B41FA5}">
                      <a16:colId xmlns:a16="http://schemas.microsoft.com/office/drawing/2014/main" val="1984657540"/>
                    </a:ext>
                  </a:extLst>
                </a:gridCol>
                <a:gridCol w="601884">
                  <a:extLst>
                    <a:ext uri="{9D8B030D-6E8A-4147-A177-3AD203B41FA5}">
                      <a16:colId xmlns:a16="http://schemas.microsoft.com/office/drawing/2014/main" val="4218296468"/>
                    </a:ext>
                  </a:extLst>
                </a:gridCol>
                <a:gridCol w="600916">
                  <a:extLst>
                    <a:ext uri="{9D8B030D-6E8A-4147-A177-3AD203B41FA5}">
                      <a16:colId xmlns:a16="http://schemas.microsoft.com/office/drawing/2014/main" val="3079951191"/>
                    </a:ext>
                  </a:extLst>
                </a:gridCol>
              </a:tblGrid>
              <a:tr h="4667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685209"/>
                  </a:ext>
                </a:extLst>
              </a:tr>
              <a:tr h="3354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Avg all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2.49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1.66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836806"/>
                  </a:ext>
                </a:extLst>
              </a:tr>
              <a:tr h="4667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Avg tws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2.20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1.05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397515"/>
                  </a:ext>
                </a:extLst>
              </a:tr>
              <a:tr h="4667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Avg towns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66504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34F5396-9EC5-4A26-8FA3-DC4A92C33EDB}"/>
              </a:ext>
            </a:extLst>
          </p:cNvPr>
          <p:cNvSpPr/>
          <p:nvPr/>
        </p:nvSpPr>
        <p:spPr>
          <a:xfrm>
            <a:off x="838200" y="3003110"/>
            <a:ext cx="10515597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5. Average property tax rates for Benton County towns and townships, 2006- 2019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4B086A-A14B-4CEB-8814-757916B88272}"/>
              </a:ext>
            </a:extLst>
          </p:cNvPr>
          <p:cNvSpPr/>
          <p:nvPr/>
        </p:nvSpPr>
        <p:spPr>
          <a:xfrm>
            <a:off x="720212" y="5154450"/>
            <a:ext cx="105155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Notes: Average property tax rates for all Benton County tax units, for townships (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tws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) and for towns.  Data is publicly available from the Benton County Assessor’s office. Property tax rates rounded to two decimal places here for the purpose of brevity. </a:t>
            </a:r>
            <a:endParaRPr lang="en-US" sz="1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E970FB-FC7A-41DF-9D42-FDF6A06AFCFB}"/>
              </a:ext>
            </a:extLst>
          </p:cNvPr>
          <p:cNvSpPr txBox="1">
            <a:spLocks/>
          </p:cNvSpPr>
          <p:nvPr/>
        </p:nvSpPr>
        <p:spPr>
          <a:xfrm>
            <a:off x="946351" y="5984033"/>
            <a:ext cx="10515600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White County also targets tax relief towards the affected townships. </a:t>
            </a:r>
          </a:p>
        </p:txBody>
      </p:sp>
    </p:spTree>
    <p:extLst>
      <p:ext uri="{BB962C8B-B14F-4D97-AF65-F5344CB8AC3E}">
        <p14:creationId xmlns:p14="http://schemas.microsoft.com/office/powerpoint/2010/main" val="285588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3E8AA-D860-4AA8-B854-69ABF104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2843"/>
            <a:ext cx="10515600" cy="1077845"/>
          </a:xfrm>
        </p:spPr>
        <p:txBody>
          <a:bodyPr anchor="ctr">
            <a:normAutofit/>
          </a:bodyPr>
          <a:lstStyle/>
          <a:p>
            <a:r>
              <a:rPr lang="en-US" sz="3200" dirty="0"/>
              <a:t>Section III.  Socio-economic profile of counties with policies that favor and restrict wind power.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BEFE5-E766-4C26-AFF9-FAE58C78D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710084" cy="4824557"/>
          </a:xfrm>
        </p:spPr>
        <p:txBody>
          <a:bodyPr>
            <a:normAutofit/>
          </a:bodyPr>
          <a:lstStyle/>
          <a:p>
            <a:r>
              <a:rPr lang="en-US" sz="2400" dirty="0"/>
              <a:t>Selection of four counties that favor local siting of wind power and five that oppose it.</a:t>
            </a:r>
          </a:p>
          <a:p>
            <a:r>
              <a:rPr lang="en-US" sz="2400" dirty="0"/>
              <a:t>Relative to the counties that oppose new wind power, counties accepting wind have </a:t>
            </a:r>
          </a:p>
          <a:p>
            <a:pPr lvl="1"/>
            <a:r>
              <a:rPr lang="en-US" dirty="0"/>
              <a:t>lower population densities, </a:t>
            </a:r>
          </a:p>
          <a:p>
            <a:pPr lvl="1"/>
            <a:r>
              <a:rPr lang="en-US" dirty="0"/>
              <a:t>greater declines in population, </a:t>
            </a:r>
          </a:p>
          <a:p>
            <a:pPr lvl="1"/>
            <a:r>
              <a:rPr lang="en-US" dirty="0"/>
              <a:t>more dependence on agriculture,</a:t>
            </a:r>
          </a:p>
          <a:p>
            <a:pPr lvl="1"/>
            <a:r>
              <a:rPr lang="en-US" dirty="0"/>
              <a:t>lower average incomes, </a:t>
            </a:r>
          </a:p>
          <a:p>
            <a:pPr lvl="1"/>
            <a:r>
              <a:rPr lang="en-US" dirty="0"/>
              <a:t>higher rates of commuting to work outside the county.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A078D5-450F-4C94-830C-37DA55C4BF4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43"/>
          <a:stretch/>
        </p:blipFill>
        <p:spPr bwMode="auto">
          <a:xfrm>
            <a:off x="6880006" y="1605064"/>
            <a:ext cx="3966334" cy="45718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518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E714-7A72-444A-8836-15EDEAF1B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7497D-D341-407E-A7FD-2CC8E2FA3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Discuss two studies of wind power in Indiana</a:t>
            </a:r>
          </a:p>
          <a:p>
            <a:endParaRPr lang="en-US" sz="3600" dirty="0"/>
          </a:p>
          <a:p>
            <a:pPr lvl="1"/>
            <a:r>
              <a:rPr lang="en-US" sz="3200" dirty="0"/>
              <a:t>Purdue extension study produced in 2020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Ongoing research paper written with Claire Nguyen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84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F149F-8429-44D8-80B3-488AC3547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On-line listening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89484-4DBA-4B51-8919-B06CC458B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Originally planned as focus groups in each of four counties (Benton, White, Jay and Randolph).</a:t>
            </a:r>
          </a:p>
          <a:p>
            <a:pPr lvl="1"/>
            <a:r>
              <a:rPr lang="en-US" dirty="0"/>
              <a:t>Moved on-line due to Covid-19 restrictions.</a:t>
            </a:r>
          </a:p>
          <a:p>
            <a:r>
              <a:rPr lang="en-US" dirty="0"/>
              <a:t>Extensive invites, but no participation from Jay and Randolph counties, where wind energy is more controversial.</a:t>
            </a:r>
          </a:p>
          <a:p>
            <a:r>
              <a:rPr lang="en-US" dirty="0"/>
              <a:t>We held sessions with participants from Benton and White counties.</a:t>
            </a:r>
          </a:p>
          <a:p>
            <a:pPr lvl="1"/>
            <a:r>
              <a:rPr lang="en-US" dirty="0"/>
              <a:t>Responses were anonymous to allow participants to speak freely.</a:t>
            </a:r>
          </a:p>
          <a:p>
            <a:r>
              <a:rPr lang="en-US" dirty="0"/>
              <a:t>Explored impacts of wind on seven forms of “community capital”</a:t>
            </a:r>
          </a:p>
        </p:txBody>
      </p:sp>
      <p:pic>
        <p:nvPicPr>
          <p:cNvPr id="4" name="Picture 2" descr="Image preview">
            <a:extLst>
              <a:ext uri="{FF2B5EF4-FFF2-40B4-BE49-F238E27FC236}">
                <a16:creationId xmlns:a16="http://schemas.microsoft.com/office/drawing/2014/main" id="{D7F8589A-C221-41BE-B1D3-D5FB6E03A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056" y="6181173"/>
            <a:ext cx="4503761" cy="48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71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667D-DD73-4785-BADD-1ADDE17E7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listening and the 7 community capitals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A9A5B-3D9B-47D3-BD42-E6FD42803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966"/>
            <a:ext cx="10515600" cy="4351338"/>
          </a:xfrm>
        </p:spPr>
        <p:txBody>
          <a:bodyPr>
            <a:normAutofit/>
          </a:bodyPr>
          <a:lstStyle/>
          <a:p>
            <a:r>
              <a:rPr lang="en-US" b="1" i="1" dirty="0"/>
              <a:t>Natural Capital</a:t>
            </a:r>
            <a:endParaRPr lang="en-US" dirty="0"/>
          </a:p>
          <a:p>
            <a:pPr lvl="1"/>
            <a:r>
              <a:rPr lang="en-US" dirty="0"/>
              <a:t>BC: “It has changed the landscape. Some people think it's wonderful and some people don’t.” </a:t>
            </a:r>
          </a:p>
          <a:p>
            <a:pPr lvl="1"/>
            <a:r>
              <a:rPr lang="en-US" dirty="0"/>
              <a:t>WC: “We cut out one acre per turbine with wind energy, the footprint doesn't take an entire acre obviously and the farmer can farm practically right up to the footprint. So no, I don't feel like it is a detriment to farming.”</a:t>
            </a:r>
          </a:p>
          <a:p>
            <a:r>
              <a:rPr lang="en-US" b="1" i="1" dirty="0"/>
              <a:t>Human Capital</a:t>
            </a:r>
            <a:endParaRPr lang="en-US" dirty="0"/>
          </a:p>
          <a:p>
            <a:pPr lvl="1"/>
            <a:r>
              <a:rPr lang="en-US" dirty="0"/>
              <a:t>BC: “Very, very well-paying jobs with great benefits. That's what I said, it literally changed the lives of many of our people in our </a:t>
            </a:r>
            <a:r>
              <a:rPr lang="en-US"/>
              <a:t>county.” </a:t>
            </a:r>
            <a:endParaRPr lang="en-US" dirty="0"/>
          </a:p>
          <a:p>
            <a:r>
              <a:rPr lang="en-US" b="1" i="1" dirty="0"/>
              <a:t>Social Capital…</a:t>
            </a:r>
          </a:p>
          <a:p>
            <a:pPr marL="0" indent="0">
              <a:buNone/>
            </a:pPr>
            <a:endParaRPr lang="en-US" b="1" i="1" dirty="0"/>
          </a:p>
          <a:p>
            <a:endParaRPr lang="en-US" dirty="0"/>
          </a:p>
        </p:txBody>
      </p:sp>
      <p:pic>
        <p:nvPicPr>
          <p:cNvPr id="4" name="Picture 2" descr="Image preview">
            <a:extLst>
              <a:ext uri="{FF2B5EF4-FFF2-40B4-BE49-F238E27FC236}">
                <a16:creationId xmlns:a16="http://schemas.microsoft.com/office/drawing/2014/main" id="{EC0F5FFF-5329-48FD-877F-16A3D29AA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056" y="6181173"/>
            <a:ext cx="4503761" cy="48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502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28234-B294-471F-A69F-985190E90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listening and the 7 community capitals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4E0DA1-B61A-4307-9AC2-DCFEB1F76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427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b="1" i="1" dirty="0"/>
              <a:t>Political Capital…</a:t>
            </a:r>
            <a:endParaRPr lang="en-US" sz="2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600" b="1" i="1" dirty="0"/>
              <a:t>Cultural Capital…</a:t>
            </a:r>
            <a:endParaRPr lang="en-US" sz="2600" b="1" i="1" dirty="0">
              <a:solidFill>
                <a:prstClr val="black"/>
              </a:solidFill>
            </a:endParaRPr>
          </a:p>
          <a:p>
            <a:pPr lvl="0"/>
            <a:r>
              <a:rPr lang="en-US" sz="2600" b="1" i="1" dirty="0">
                <a:solidFill>
                  <a:prstClr val="black"/>
                </a:solidFill>
              </a:rPr>
              <a:t>Financial Capital</a:t>
            </a:r>
            <a:endParaRPr lang="en-US" sz="2600" dirty="0">
              <a:solidFill>
                <a:prstClr val="black"/>
              </a:solidFill>
            </a:endParaRPr>
          </a:p>
          <a:p>
            <a:pPr lvl="1"/>
            <a:r>
              <a:rPr lang="en-US" sz="2200" dirty="0">
                <a:solidFill>
                  <a:prstClr val="black"/>
                </a:solidFill>
              </a:rPr>
              <a:t>WC: “There are a couple of townships, those Southwest townships, the wind energy pays almost half of the property taxes that are collected in those townships.” </a:t>
            </a:r>
          </a:p>
          <a:p>
            <a:pPr lvl="0"/>
            <a:r>
              <a:rPr lang="en-US" sz="2600" b="1" i="1" dirty="0">
                <a:solidFill>
                  <a:prstClr val="black"/>
                </a:solidFill>
              </a:rPr>
              <a:t>Built Capital</a:t>
            </a:r>
            <a:endParaRPr lang="en-US" sz="2600" dirty="0">
              <a:solidFill>
                <a:prstClr val="black"/>
              </a:solidFill>
            </a:endParaRPr>
          </a:p>
          <a:p>
            <a:pPr lvl="1"/>
            <a:r>
              <a:rPr lang="en-US" sz="2200" dirty="0">
                <a:solidFill>
                  <a:prstClr val="black"/>
                </a:solidFill>
              </a:rPr>
              <a:t>BC: “Wind energy has helped us with our schools, our roads, our basically businesses and we've had a lot of new construction in our county.” </a:t>
            </a:r>
          </a:p>
          <a:p>
            <a:pPr lvl="1"/>
            <a:r>
              <a:rPr lang="en-US" sz="2200" dirty="0">
                <a:solidFill>
                  <a:prstClr val="black"/>
                </a:solidFill>
              </a:rPr>
              <a:t>BC: “I feel like we are at capacity or close with wind. We've been in almost every area that I feel like we can. 622, I believe turbines right now actively developing a new project that's being constructed right now in Benton and Warren counties.”</a:t>
            </a:r>
          </a:p>
        </p:txBody>
      </p:sp>
      <p:pic>
        <p:nvPicPr>
          <p:cNvPr id="5" name="Picture 2" descr="Image preview">
            <a:extLst>
              <a:ext uri="{FF2B5EF4-FFF2-40B4-BE49-F238E27FC236}">
                <a16:creationId xmlns:a16="http://schemas.microsoft.com/office/drawing/2014/main" id="{955F317E-040A-4FE8-AB86-AC1ACD2BA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056" y="6181173"/>
            <a:ext cx="4503761" cy="48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817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1AF94-9B1A-4A1A-82A5-B1F43C2B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work: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47E7B-16A5-49BD-BE38-F486544C5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Hillberry, Russell and Nhu “Claire” Nguyen, 2021, “Renewable resource rents, taxation and the effects of wind power on rural communities,” in progress.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Builds a (general equilibrium) simulation model that investigates… </a:t>
            </a:r>
          </a:p>
          <a:p>
            <a:pPr lvl="1"/>
            <a:r>
              <a:rPr lang="en-US" dirty="0"/>
              <a:t>a) the arrival of wind power on the economies of Benton and White Counties</a:t>
            </a:r>
          </a:p>
          <a:p>
            <a:pPr lvl="1"/>
            <a:r>
              <a:rPr lang="en-US" dirty="0"/>
              <a:t>b) the consequences of resource rent taxes on these counties economies.</a:t>
            </a:r>
          </a:p>
          <a:p>
            <a:pPr lvl="1"/>
            <a:endParaRPr lang="en-US" dirty="0"/>
          </a:p>
          <a:p>
            <a:r>
              <a:rPr lang="en-US" dirty="0"/>
              <a:t>Case study of the effect of the turbines that were installed in Benton and White Counties during 2007-2010.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56B166-321C-4C6D-89DE-2C75DC16D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911" y="6176963"/>
            <a:ext cx="4505334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13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D57C7-DC74-4C0F-90CB-1E9314A93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481" y="760190"/>
            <a:ext cx="10659319" cy="82057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Motivating idea: Taxes or other revenues are critical for widely shared local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E074C-7AB1-4443-A621-4B7D43D26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“Industries based on cheap sources of energy or producing fuels and minerals are typically capital-intensive and…have limited scope for local purchase of supplies. Hence, whatever national benefit is to be derived from them must come mainly through taxation. 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central task of economic management in the resource-based industries is thus to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maximise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contribution that these industries make to government revenue.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Garnaut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Clunies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Ross (1975)</a:t>
            </a:r>
            <a:b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“Never seen (a wind) project die because of tax structure.”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Anonymous wind developer quoted in Mills and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Rozuno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(2018)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B67FEE-669B-4C85-9590-8A1AD9058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33" y="6254885"/>
            <a:ext cx="4505334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26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73A-2A95-424C-9774-8F09A454B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1. Demographic and economic characteristics of case study counties</a:t>
            </a:r>
            <a:endParaRPr lang="en-US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D93710-2150-4144-8958-D35E634AD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020815"/>
              </p:ext>
            </p:extLst>
          </p:nvPr>
        </p:nvGraphicFramePr>
        <p:xfrm>
          <a:off x="960698" y="1412112"/>
          <a:ext cx="10613984" cy="4060398"/>
        </p:xfrm>
        <a:graphic>
          <a:graphicData uri="http://schemas.openxmlformats.org/drawingml/2006/table">
            <a:tbl>
              <a:tblPr firstRow="1" firstCol="1" bandRow="1"/>
              <a:tblGrid>
                <a:gridCol w="2968947">
                  <a:extLst>
                    <a:ext uri="{9D8B030D-6E8A-4147-A177-3AD203B41FA5}">
                      <a16:colId xmlns:a16="http://schemas.microsoft.com/office/drawing/2014/main" val="689171811"/>
                    </a:ext>
                  </a:extLst>
                </a:gridCol>
                <a:gridCol w="1584532">
                  <a:extLst>
                    <a:ext uri="{9D8B030D-6E8A-4147-A177-3AD203B41FA5}">
                      <a16:colId xmlns:a16="http://schemas.microsoft.com/office/drawing/2014/main" val="3954226365"/>
                    </a:ext>
                  </a:extLst>
                </a:gridCol>
                <a:gridCol w="1897283">
                  <a:extLst>
                    <a:ext uri="{9D8B030D-6E8A-4147-A177-3AD203B41FA5}">
                      <a16:colId xmlns:a16="http://schemas.microsoft.com/office/drawing/2014/main" val="2776850299"/>
                    </a:ext>
                  </a:extLst>
                </a:gridCol>
                <a:gridCol w="1992147">
                  <a:extLst>
                    <a:ext uri="{9D8B030D-6E8A-4147-A177-3AD203B41FA5}">
                      <a16:colId xmlns:a16="http://schemas.microsoft.com/office/drawing/2014/main" val="962025815"/>
                    </a:ext>
                  </a:extLst>
                </a:gridCol>
                <a:gridCol w="2014283">
                  <a:extLst>
                    <a:ext uri="{9D8B030D-6E8A-4147-A177-3AD203B41FA5}">
                      <a16:colId xmlns:a16="http://schemas.microsoft.com/office/drawing/2014/main" val="402440251"/>
                    </a:ext>
                  </a:extLst>
                </a:gridCol>
                <a:gridCol w="156792">
                  <a:extLst>
                    <a:ext uri="{9D8B030D-6E8A-4147-A177-3AD203B41FA5}">
                      <a16:colId xmlns:a16="http://schemas.microsoft.com/office/drawing/2014/main" val="3830834250"/>
                    </a:ext>
                  </a:extLst>
                </a:gridCol>
              </a:tblGrid>
              <a:tr h="243091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374560"/>
                  </a:ext>
                </a:extLst>
              </a:tr>
              <a:tr h="2430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Benton County, IN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 County, IN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380269"/>
                  </a:ext>
                </a:extLst>
              </a:tr>
              <a:tr h="4987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Percentile in US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Percentile in US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5100742"/>
                  </a:ext>
                </a:extLst>
              </a:tr>
              <a:tr h="2430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Personal income (2007)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$292 million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0.233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$778 million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0.512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009491"/>
                  </a:ext>
                </a:extLst>
              </a:tr>
              <a:tr h="2430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 (2007)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8,805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0.190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24,762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0.485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507470"/>
                  </a:ext>
                </a:extLst>
              </a:tr>
              <a:tr h="2430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capita income (2007)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$33,190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0.665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$27,802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0.566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8495428"/>
                  </a:ext>
                </a:extLst>
              </a:tr>
              <a:tr h="4987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 density (2000)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23.13 persons / sq mile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49.92 persons / sq mile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0.550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391625"/>
                  </a:ext>
                </a:extLst>
              </a:tr>
              <a:tr h="2973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 cash farm income (2007)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$52.3 million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0.869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$72.9 million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0.928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534409"/>
                  </a:ext>
                </a:extLst>
              </a:tr>
              <a:tr h="2430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Corn sales (2007) </a:t>
                      </a:r>
                      <a:endParaRPr lang="en-US" sz="160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$84.9 million</a:t>
                      </a:r>
                      <a:endParaRPr lang="en-US" sz="160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0.963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$103.4 million</a:t>
                      </a:r>
                      <a:endParaRPr lang="en-US" sz="160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0.979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7731885"/>
                  </a:ext>
                </a:extLst>
              </a:tr>
              <a:tr h="2430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Soybean sales (2007)</a:t>
                      </a:r>
                      <a:endParaRPr lang="en-US" sz="16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$44.3 million</a:t>
                      </a:r>
                      <a:endParaRPr lang="en-US" sz="16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0.967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$36.7 million</a:t>
                      </a:r>
                      <a:endParaRPr lang="en-US" sz="16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0.932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448415"/>
                  </a:ext>
                </a:extLst>
              </a:tr>
              <a:tr h="4987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Nameplate capacity of generating assets (2011)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840.55 MW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0.989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500.85 MW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0.960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804747"/>
                  </a:ext>
                </a:extLst>
              </a:tr>
              <a:tr h="4987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value of electricity produced (2011)</a:t>
                      </a:r>
                      <a:endParaRPr lang="en-US" sz="16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$150 million</a:t>
                      </a:r>
                      <a:endParaRPr lang="en-US" sz="16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$100 million</a:t>
                      </a:r>
                      <a:endParaRPr lang="en-US" sz="16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60330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AC933CA-1B2A-4505-A61C-66EC7CF32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666" y="6281507"/>
            <a:ext cx="4505334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06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5C4B0-9653-484F-AA06-8294DB94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116"/>
            <a:ext cx="10515600" cy="797982"/>
          </a:xfrm>
        </p:spPr>
        <p:txBody>
          <a:bodyPr>
            <a:normAutofit/>
          </a:bodyPr>
          <a:lstStyle/>
          <a:p>
            <a:r>
              <a:rPr lang="en-US" sz="3200" dirty="0"/>
              <a:t>Defining “Economic Rent”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CD4E5-C629-410D-8873-BB019860C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858"/>
            <a:ext cx="10515600" cy="526517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Different from payment to live in a house or use land, as in standard English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fontAlgn="base"/>
            <a:r>
              <a:rPr lang="en-US" dirty="0">
                <a:solidFill>
                  <a:srgbClr val="00B0F0"/>
                </a:solidFill>
              </a:rPr>
              <a:t>‘Economic rent’</a:t>
            </a:r>
            <a:r>
              <a:rPr lang="en-US" dirty="0"/>
              <a:t> is broadly defined as income derived from ownership or control over a limited asset or resource.  </a:t>
            </a:r>
            <a:r>
              <a:rPr lang="en-US" dirty="0">
                <a:solidFill>
                  <a:srgbClr val="00B0F0"/>
                </a:solidFill>
              </a:rPr>
              <a:t>Such income is attained without any expenditure or effort… in excess of their opportunity cost.</a:t>
            </a:r>
            <a:r>
              <a:rPr lang="en-US" dirty="0"/>
              <a:t>  (Source: UC London web site)</a:t>
            </a:r>
          </a:p>
          <a:p>
            <a:endParaRPr lang="en-US" dirty="0"/>
          </a:p>
          <a:p>
            <a:r>
              <a:rPr lang="en-US" dirty="0"/>
              <a:t>We believe there are economic rents in the wind sector, or at least there were in 2007-2010.</a:t>
            </a:r>
          </a:p>
          <a:p>
            <a:pPr lvl="1"/>
            <a:r>
              <a:rPr lang="en-US" dirty="0"/>
              <a:t>Sources of economic rent</a:t>
            </a:r>
          </a:p>
          <a:p>
            <a:pPr lvl="2"/>
            <a:r>
              <a:rPr lang="en-US" dirty="0"/>
              <a:t>Wind is an unpaid factor of production</a:t>
            </a:r>
          </a:p>
          <a:p>
            <a:pPr lvl="2"/>
            <a:r>
              <a:rPr lang="en-US" dirty="0"/>
              <a:t>Generous federal subsidies</a:t>
            </a:r>
          </a:p>
          <a:p>
            <a:pPr lvl="2"/>
            <a:endParaRPr lang="en-US" dirty="0"/>
          </a:p>
          <a:p>
            <a:r>
              <a:rPr lang="en-US" dirty="0"/>
              <a:t>Economic theory says that it is possible for economic rents to be taxed without discouraging participation (e.g. by developers and landowners).</a:t>
            </a:r>
          </a:p>
          <a:p>
            <a:r>
              <a:rPr lang="en-US" dirty="0"/>
              <a:t>But how big are the rents in this situation?</a:t>
            </a:r>
          </a:p>
        </p:txBody>
      </p:sp>
    </p:spTree>
    <p:extLst>
      <p:ext uri="{BB962C8B-B14F-4D97-AF65-F5344CB8AC3E}">
        <p14:creationId xmlns:p14="http://schemas.microsoft.com/office/powerpoint/2010/main" val="1896086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783FD-3C0F-4099-B93A-920DD9653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063"/>
            <a:ext cx="10515600" cy="1087573"/>
          </a:xfrm>
        </p:spPr>
        <p:txBody>
          <a:bodyPr>
            <a:normAutofit/>
          </a:bodyPr>
          <a:lstStyle/>
          <a:p>
            <a:r>
              <a:rPr lang="en-US" sz="3600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A0596-A825-4C5A-840E-E066FE098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374"/>
            <a:ext cx="10515600" cy="5338915"/>
          </a:xfrm>
        </p:spPr>
        <p:txBody>
          <a:bodyPr>
            <a:normAutofit/>
          </a:bodyPr>
          <a:lstStyle/>
          <a:p>
            <a:r>
              <a:rPr lang="en-US" dirty="0"/>
              <a:t>We estimate that approximately $5.86 per </a:t>
            </a:r>
            <a:r>
              <a:rPr lang="en-US" dirty="0" err="1"/>
              <a:t>MwH</a:t>
            </a:r>
            <a:r>
              <a:rPr lang="en-US" dirty="0"/>
              <a:t> of output from this generation of turbines is rent (supernormal profit)</a:t>
            </a:r>
          </a:p>
          <a:p>
            <a:pPr lvl="1"/>
            <a:r>
              <a:rPr lang="en-US" dirty="0"/>
              <a:t>These investments would have occurred with $5.86 less profit per </a:t>
            </a:r>
            <a:r>
              <a:rPr lang="en-US" dirty="0" err="1"/>
              <a:t>MwH</a:t>
            </a:r>
            <a:endParaRPr lang="en-US" dirty="0"/>
          </a:p>
          <a:p>
            <a:pPr lvl="1"/>
            <a:r>
              <a:rPr lang="en-US" dirty="0"/>
              <a:t>$4.86 less to outside capital.  $1 less to landowners </a:t>
            </a:r>
          </a:p>
          <a:p>
            <a:r>
              <a:rPr lang="en-US" dirty="0"/>
              <a:t>We consider consequences of efficient taxation of rents. </a:t>
            </a:r>
          </a:p>
          <a:p>
            <a:pPr lvl="1"/>
            <a:r>
              <a:rPr lang="en-US" dirty="0"/>
              <a:t>County-wide benefits without tax: BC 1%, WC small fraction of 1% </a:t>
            </a:r>
          </a:p>
          <a:p>
            <a:pPr lvl="1"/>
            <a:r>
              <a:rPr lang="en-US" dirty="0"/>
              <a:t>Benefits with tax: BC 5%, WC 1%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Annual tax revenues from 99% tax on rents: </a:t>
            </a:r>
          </a:p>
          <a:p>
            <a:pPr lvl="2"/>
            <a:r>
              <a:rPr lang="en-US" dirty="0">
                <a:latin typeface="+mj-lt"/>
                <a:cs typeface="Times New Roman" panose="02020603050405020304" pitchFamily="18" charset="0"/>
              </a:rPr>
              <a:t>BC 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$16,406,663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; 	WC 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$9,800,850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dirty="0"/>
              <a:t>Increase in weekly salary if rent taxes paid to labor:  BC $77,  WC $14.5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2DA783-C799-461B-AC4D-FBC3420B8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106" y="6254885"/>
            <a:ext cx="4505334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38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CB6EB-0124-4217-8934-B96FEE3EF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115"/>
            <a:ext cx="10515600" cy="606253"/>
          </a:xfrm>
        </p:spPr>
        <p:txBody>
          <a:bodyPr>
            <a:normAutofit/>
          </a:bodyPr>
          <a:lstStyle/>
          <a:p>
            <a:r>
              <a:rPr lang="en-US" sz="3600" dirty="0"/>
              <a:t>Extensions/Caveats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ECD6E-465C-4C03-B9D5-6F17E7966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6284"/>
            <a:ext cx="10515600" cy="4967595"/>
          </a:xfrm>
        </p:spPr>
        <p:txBody>
          <a:bodyPr/>
          <a:lstStyle/>
          <a:p>
            <a:r>
              <a:rPr lang="en-US" dirty="0"/>
              <a:t>Full taxation not incentive compatible. Landowners worse off</a:t>
            </a:r>
          </a:p>
          <a:p>
            <a:pPr lvl="1"/>
            <a:r>
              <a:rPr lang="en-US" dirty="0"/>
              <a:t>Maximal incentive compatible tax rate in BC 65%, WC 75%</a:t>
            </a:r>
          </a:p>
          <a:p>
            <a:pPr lvl="2"/>
            <a:r>
              <a:rPr lang="en-US" dirty="0"/>
              <a:t>Effects of taxes on outcomes still quite large </a:t>
            </a:r>
          </a:p>
          <a:p>
            <a:pPr lvl="1"/>
            <a:r>
              <a:rPr lang="en-US" dirty="0"/>
              <a:t>We consider a number of alternative scenarios like these.</a:t>
            </a:r>
          </a:p>
          <a:p>
            <a:endParaRPr lang="en-US" dirty="0"/>
          </a:p>
          <a:p>
            <a:r>
              <a:rPr lang="en-US" dirty="0"/>
              <a:t>Rents are much smaller in the current environment</a:t>
            </a:r>
          </a:p>
          <a:p>
            <a:pPr lvl="1"/>
            <a:r>
              <a:rPr lang="en-US" dirty="0"/>
              <a:t>Lower electricity prices, federal subsidies, …. but improved technology. </a:t>
            </a:r>
          </a:p>
          <a:p>
            <a:pPr lvl="1"/>
            <a:r>
              <a:rPr lang="en-US" dirty="0"/>
              <a:t>Both electricity prices and subsidies may be rising again.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25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3A76D-B63F-4404-AF01-15561915B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F1ACF-888C-4832-8190-C1ACDC001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 restrictions are the binding constraint on investments in Indiana, not taxes. </a:t>
            </a:r>
          </a:p>
          <a:p>
            <a:pPr lvl="1"/>
            <a:r>
              <a:rPr lang="en-US" dirty="0"/>
              <a:t>Taxation is feasible, but must respond to conditions.</a:t>
            </a:r>
          </a:p>
          <a:p>
            <a:r>
              <a:rPr lang="en-US" dirty="0"/>
              <a:t>More broadly shared benefits might generate broader support for the turbines.</a:t>
            </a:r>
          </a:p>
          <a:p>
            <a:r>
              <a:rPr lang="en-US" dirty="0"/>
              <a:t>Taxation is not the only way to get there</a:t>
            </a:r>
          </a:p>
          <a:p>
            <a:pPr lvl="1"/>
            <a:r>
              <a:rPr lang="en-US" dirty="0"/>
              <a:t>Developers could be more generous</a:t>
            </a:r>
          </a:p>
          <a:p>
            <a:pPr lvl="1"/>
            <a:r>
              <a:rPr lang="en-US" dirty="0"/>
              <a:t>Local governments could negotiate for larger payments up front</a:t>
            </a:r>
          </a:p>
          <a:p>
            <a:r>
              <a:rPr lang="en-US" dirty="0"/>
              <a:t>Could Public Utilities Commission be tasked with analytical support for local taxation? </a:t>
            </a:r>
          </a:p>
        </p:txBody>
      </p:sp>
      <p:pic>
        <p:nvPicPr>
          <p:cNvPr id="4" name="Picture 2" descr="Image preview">
            <a:extLst>
              <a:ext uri="{FF2B5EF4-FFF2-40B4-BE49-F238E27FC236}">
                <a16:creationId xmlns:a16="http://schemas.microsoft.com/office/drawing/2014/main" id="{3807F324-5900-479E-8E83-BCB0298D2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409" y="6249412"/>
            <a:ext cx="4503761" cy="48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590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CBACA-30C8-4489-AC96-ED5C38E4A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Purdue Extension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27918-AD9D-493A-899A-A4159C83C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763"/>
            <a:ext cx="10515600" cy="4648200"/>
          </a:xfrm>
        </p:spPr>
        <p:txBody>
          <a:bodyPr>
            <a:normAutofit/>
          </a:bodyPr>
          <a:lstStyle/>
          <a:p>
            <a:r>
              <a:rPr lang="en-US" dirty="0"/>
              <a:t>Conducted by multi-disciplinary team from… </a:t>
            </a:r>
          </a:p>
          <a:p>
            <a:pPr lvl="1"/>
            <a:r>
              <a:rPr lang="en-US" dirty="0"/>
              <a:t>Purdue Extension - Community Development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dirty="0"/>
              <a:t>Purdue Center for Regional Development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dirty="0"/>
              <a:t>Purdue Department of Agricultural Economics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endParaRPr lang="en-US" dirty="0"/>
          </a:p>
          <a:p>
            <a:pPr lvl="1"/>
            <a:r>
              <a:rPr lang="en-US" dirty="0"/>
              <a:t>Purdue student involvement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Commissioned by Land and Liberty Coalition, Indiana Conservative Alliance for Energy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2" descr="Image preview">
            <a:extLst>
              <a:ext uri="{FF2B5EF4-FFF2-40B4-BE49-F238E27FC236}">
                <a16:creationId xmlns:a16="http://schemas.microsoft.com/office/drawing/2014/main" id="{FF76A232-BD40-46F0-BAEE-9AF5DC3B3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056" y="6181173"/>
            <a:ext cx="4503761" cy="48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986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63AE-1003-41F3-B8BD-B0C921ABB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5213"/>
            <a:ext cx="10515600" cy="1087573"/>
          </a:xfrm>
        </p:spPr>
        <p:txBody>
          <a:bodyPr/>
          <a:lstStyle/>
          <a:p>
            <a:pPr algn="ctr"/>
            <a:r>
              <a:rPr lang="en-US" dirty="0"/>
              <a:t>Thank you…..Questions?</a:t>
            </a:r>
          </a:p>
        </p:txBody>
      </p:sp>
      <p:pic>
        <p:nvPicPr>
          <p:cNvPr id="5" name="Picture 2" descr="Image preview">
            <a:extLst>
              <a:ext uri="{FF2B5EF4-FFF2-40B4-BE49-F238E27FC236}">
                <a16:creationId xmlns:a16="http://schemas.microsoft.com/office/drawing/2014/main" id="{C4DEA2C1-2AEB-4ED8-B76B-1737DC443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409" y="6249412"/>
            <a:ext cx="4503761" cy="48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293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33628-5DD6-43A0-B354-876A1CD7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E5711-1D0C-4C34-9CB3-0454CCF17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8110"/>
            <a:ext cx="10515600" cy="4676775"/>
          </a:xfrm>
        </p:spPr>
        <p:txBody>
          <a:bodyPr>
            <a:normAutofit/>
          </a:bodyPr>
          <a:lstStyle/>
          <a:p>
            <a:r>
              <a:rPr lang="en-US" dirty="0"/>
              <a:t>Indiana’s first counties to accept wind power - Benton and White Counties - have accepted even more turbines over time. </a:t>
            </a:r>
          </a:p>
          <a:p>
            <a:pPr lvl="1"/>
            <a:r>
              <a:rPr lang="en-US" dirty="0"/>
              <a:t>But many other Indiana counties have sought to restrict utility scale wind power</a:t>
            </a:r>
          </a:p>
          <a:p>
            <a:r>
              <a:rPr lang="en-US" dirty="0"/>
              <a:t>The primary goal of the study was to understand the dynamics within counties that lead to a decision to support or oppose utility-scale wind generation</a:t>
            </a:r>
          </a:p>
          <a:p>
            <a:r>
              <a:rPr lang="en-US" dirty="0"/>
              <a:t>The study also reviewed… </a:t>
            </a:r>
          </a:p>
          <a:p>
            <a:pPr lvl="1"/>
            <a:r>
              <a:rPr lang="en-US" dirty="0"/>
              <a:t>the history and geography of utility-scale wind power in Indiana, and</a:t>
            </a:r>
          </a:p>
          <a:p>
            <a:pPr lvl="1"/>
            <a:r>
              <a:rPr lang="en-US" dirty="0"/>
              <a:t>the academic literature on the effect wind energy generation on the local economies of counties that accepted wind. </a:t>
            </a:r>
          </a:p>
        </p:txBody>
      </p:sp>
      <p:pic>
        <p:nvPicPr>
          <p:cNvPr id="4" name="Picture 2" descr="Image preview">
            <a:extLst>
              <a:ext uri="{FF2B5EF4-FFF2-40B4-BE49-F238E27FC236}">
                <a16:creationId xmlns:a16="http://schemas.microsoft.com/office/drawing/2014/main" id="{E84AFCEE-BC52-411F-A86B-32AD3AB86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056" y="6181173"/>
            <a:ext cx="4503761" cy="48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96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EE763-51B4-4EE1-9B35-54D8FB39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 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2AD67-9515-44F2-8235-AFFA4CBC4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/>
          </a:bodyPr>
          <a:lstStyle/>
          <a:p>
            <a:r>
              <a:rPr lang="en-US" dirty="0"/>
              <a:t>Technological innovation has meant that the industry is now economically viable in many counties across the state. </a:t>
            </a:r>
          </a:p>
          <a:p>
            <a:r>
              <a:rPr lang="en-US" dirty="0"/>
              <a:t>Counties have used their planning authorities to block new investments</a:t>
            </a:r>
          </a:p>
          <a:p>
            <a:r>
              <a:rPr lang="en-US" dirty="0"/>
              <a:t>There are sizable economic benefits to landowners, employees, and county governments.</a:t>
            </a:r>
          </a:p>
          <a:p>
            <a:pPr lvl="1"/>
            <a:r>
              <a:rPr lang="en-US" dirty="0"/>
              <a:t>Detailed data from Benton and White counties illustrate the form and scale of effects on public finances. </a:t>
            </a:r>
          </a:p>
          <a:p>
            <a:r>
              <a:rPr lang="en-US" dirty="0"/>
              <a:t>Our listening sessions were less effective than hoped because of coronavirus.  </a:t>
            </a:r>
          </a:p>
          <a:p>
            <a:pPr lvl="1"/>
            <a:r>
              <a:rPr lang="en-US" dirty="0"/>
              <a:t>Respondents from Benton and White County discussed many of the changes that the wind industry had brought to their counties.  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FA021AA0-33AB-46B3-8949-5450DF423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056" y="6181173"/>
            <a:ext cx="4503761" cy="48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76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10ECD12-DC82-43ED-B322-51A5A6E22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9131"/>
            <a:ext cx="10515600" cy="433979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1. Operational utility-scale wind farms in Indiana</a:t>
            </a:r>
            <a:b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8C8A377-F9B8-4351-A4EB-0116BC2176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589210"/>
              </p:ext>
            </p:extLst>
          </p:nvPr>
        </p:nvGraphicFramePr>
        <p:xfrm>
          <a:off x="294968" y="1090021"/>
          <a:ext cx="11648764" cy="5142428"/>
        </p:xfrm>
        <a:graphic>
          <a:graphicData uri="http://schemas.openxmlformats.org/drawingml/2006/table">
            <a:tbl>
              <a:tblPr firstRow="1" firstCol="1" bandRow="1"/>
              <a:tblGrid>
                <a:gridCol w="3033458">
                  <a:extLst>
                    <a:ext uri="{9D8B030D-6E8A-4147-A177-3AD203B41FA5}">
                      <a16:colId xmlns:a16="http://schemas.microsoft.com/office/drawing/2014/main" val="3618779423"/>
                    </a:ext>
                  </a:extLst>
                </a:gridCol>
                <a:gridCol w="1553289">
                  <a:extLst>
                    <a:ext uri="{9D8B030D-6E8A-4147-A177-3AD203B41FA5}">
                      <a16:colId xmlns:a16="http://schemas.microsoft.com/office/drawing/2014/main" val="2338591832"/>
                    </a:ext>
                  </a:extLst>
                </a:gridCol>
                <a:gridCol w="2521974">
                  <a:extLst>
                    <a:ext uri="{9D8B030D-6E8A-4147-A177-3AD203B41FA5}">
                      <a16:colId xmlns:a16="http://schemas.microsoft.com/office/drawing/2014/main" val="4051423195"/>
                    </a:ext>
                  </a:extLst>
                </a:gridCol>
                <a:gridCol w="1415845">
                  <a:extLst>
                    <a:ext uri="{9D8B030D-6E8A-4147-A177-3AD203B41FA5}">
                      <a16:colId xmlns:a16="http://schemas.microsoft.com/office/drawing/2014/main" val="1356054314"/>
                    </a:ext>
                  </a:extLst>
                </a:gridCol>
                <a:gridCol w="1270872">
                  <a:extLst>
                    <a:ext uri="{9D8B030D-6E8A-4147-A177-3AD203B41FA5}">
                      <a16:colId xmlns:a16="http://schemas.microsoft.com/office/drawing/2014/main" val="2766622222"/>
                    </a:ext>
                  </a:extLst>
                </a:gridCol>
                <a:gridCol w="1853326">
                  <a:extLst>
                    <a:ext uri="{9D8B030D-6E8A-4147-A177-3AD203B41FA5}">
                      <a16:colId xmlns:a16="http://schemas.microsoft.com/office/drawing/2014/main" val="1800157816"/>
                    </a:ext>
                  </a:extLst>
                </a:gridCol>
              </a:tblGrid>
              <a:tr h="3102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 name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County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Nameplate Capacity (MW)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Turbine count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 online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Hub Height (m)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957070"/>
                  </a:ext>
                </a:extLst>
              </a:tr>
              <a:tr h="2958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Benton County Wind Farm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Benton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707003"/>
                  </a:ext>
                </a:extLst>
              </a:tr>
              <a:tr h="2272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Fowler Ridge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Benton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357607"/>
                  </a:ext>
                </a:extLst>
              </a:tr>
              <a:tr h="2272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Fowler Ridge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Benton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0949924"/>
                  </a:ext>
                </a:extLst>
              </a:tr>
              <a:tr h="2272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Fowler Ridge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Benton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030798"/>
                  </a:ext>
                </a:extLst>
              </a:tr>
              <a:tr h="2272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Hoosier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Benton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078599"/>
                  </a:ext>
                </a:extLst>
              </a:tr>
              <a:tr h="2590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Meadow Lake Wind Farm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199.65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992350"/>
                  </a:ext>
                </a:extLst>
              </a:tr>
              <a:tr h="2590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Meadow Lake Wind Farm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98.7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64402"/>
                  </a:ext>
                </a:extLst>
              </a:tr>
              <a:tr h="2590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Meadow Lake Wind Farm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32773"/>
                  </a:ext>
                </a:extLst>
              </a:tr>
              <a:tr h="2590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Meadow Lake Wind Farm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103.5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430346"/>
                  </a:ext>
                </a:extLst>
              </a:tr>
              <a:tr h="2796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Wildcat 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Madison, Tipton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202.5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304216"/>
                  </a:ext>
                </a:extLst>
              </a:tr>
              <a:tr h="2272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Headwaters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Randolph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992008"/>
                  </a:ext>
                </a:extLst>
              </a:tr>
              <a:tr h="2704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Amazon Wind Farm (Fowler Ridge)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Benton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149.5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366498"/>
                  </a:ext>
                </a:extLst>
              </a:tr>
              <a:tr h="2590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Bluff Point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Jay, Randolph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119.7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640083"/>
                  </a:ext>
                </a:extLst>
              </a:tr>
              <a:tr h="2590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Meadow Lake Wind Farm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847769"/>
                  </a:ext>
                </a:extLst>
              </a:tr>
              <a:tr h="2590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Meadow Lake Wind Farm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781889"/>
                  </a:ext>
                </a:extLst>
              </a:tr>
              <a:tr h="2590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Jordan Creek Wind Farm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Warren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402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89, 80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8910831"/>
                  </a:ext>
                </a:extLst>
              </a:tr>
              <a:tr h="2590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Rosewater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 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490460"/>
                  </a:ext>
                </a:extLst>
              </a:tr>
              <a:tr h="2590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Bitter Ridge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Jay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173900"/>
                  </a:ext>
                </a:extLst>
              </a:tr>
              <a:tr h="2590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Headwaters II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Randolph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191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676601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58232596-571C-49A2-ADE6-FFD7DE8B6D9A}"/>
              </a:ext>
            </a:extLst>
          </p:cNvPr>
          <p:cNvSpPr/>
          <p:nvPr/>
        </p:nvSpPr>
        <p:spPr>
          <a:xfrm>
            <a:off x="289367" y="6380112"/>
            <a:ext cx="11695469" cy="477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Source: Science for a Changing World, AWEA Wind Project Mapping Portal, the US Wind Turbine Database. Retrieved from </a:t>
            </a:r>
            <a:r>
              <a:rPr lang="en-US" sz="12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https://eerscmap.usgs.gov/uswtdb/viewer/#6.3/37.778/-87.597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http://gis.awea.org/arcgisportal/apps/webappviewer/index.html?id=eed1ec3b624742f8b18280e6aa73e8ec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A78BED-FEA1-4F76-BF2B-0845C6F45B6B}"/>
              </a:ext>
            </a:extLst>
          </p:cNvPr>
          <p:cNvSpPr/>
          <p:nvPr/>
        </p:nvSpPr>
        <p:spPr>
          <a:xfrm>
            <a:off x="8819535" y="1066120"/>
            <a:ext cx="1264671" cy="2649354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38A2D8-5170-4B71-B787-D91CCF2F29B7}"/>
              </a:ext>
            </a:extLst>
          </p:cNvPr>
          <p:cNvSpPr/>
          <p:nvPr/>
        </p:nvSpPr>
        <p:spPr>
          <a:xfrm>
            <a:off x="10084206" y="1090021"/>
            <a:ext cx="1859525" cy="2625453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07B9A9-04A4-4286-A3F6-2BADC7632558}"/>
              </a:ext>
            </a:extLst>
          </p:cNvPr>
          <p:cNvSpPr/>
          <p:nvPr/>
        </p:nvSpPr>
        <p:spPr>
          <a:xfrm>
            <a:off x="3319617" y="1099854"/>
            <a:ext cx="1562099" cy="2615620"/>
          </a:xfrm>
          <a:prstGeom prst="rect">
            <a:avLst/>
          </a:prstGeom>
          <a:solidFill>
            <a:schemeClr val="accent6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4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3EE2F9-1FAF-40C4-AA11-048D41836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3660"/>
            <a:ext cx="10515600" cy="655225"/>
          </a:xfrm>
        </p:spPr>
        <p:txBody>
          <a:bodyPr>
            <a:noAutofit/>
          </a:bodyPr>
          <a:lstStyle/>
          <a:p>
            <a:r>
              <a:rPr lang="en-US" sz="3600" dirty="0"/>
              <a:t>Average wind speeds in Indiana at an 80-meter height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F70954-00F9-4683-A889-C26E550DE7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06150"/>
            <a:ext cx="4343400" cy="56191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50524A-0562-4C28-8217-F1A9A8F05F88}"/>
              </a:ext>
            </a:extLst>
          </p:cNvPr>
          <p:cNvSpPr/>
          <p:nvPr/>
        </p:nvSpPr>
        <p:spPr>
          <a:xfrm>
            <a:off x="5257528" y="4716103"/>
            <a:ext cx="6096000" cy="13372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US" sz="2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https://windexchange.energy.gov/maps-data/40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using data from NREL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74A6216-F235-45C4-A39C-139B1208506A}"/>
              </a:ext>
            </a:extLst>
          </p:cNvPr>
          <p:cNvCxnSpPr>
            <a:cxnSpLocks/>
          </p:cNvCxnSpPr>
          <p:nvPr/>
        </p:nvCxnSpPr>
        <p:spPr>
          <a:xfrm flipH="1">
            <a:off x="2015613" y="2541716"/>
            <a:ext cx="4267200" cy="323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04082C7-56F9-405B-8F90-C2B413ACED58}"/>
              </a:ext>
            </a:extLst>
          </p:cNvPr>
          <p:cNvSpPr txBox="1"/>
          <p:nvPr/>
        </p:nvSpPr>
        <p:spPr>
          <a:xfrm>
            <a:off x="6477000" y="1849219"/>
            <a:ext cx="5220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Pink area reflects locations with average wind speeds </a:t>
            </a:r>
          </a:p>
          <a:p>
            <a:r>
              <a:rPr lang="en-US" dirty="0"/>
              <a:t>of 7.5 meters per second, or more.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04C7B7-8C83-440F-9073-978597550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2946" y="6101971"/>
            <a:ext cx="4505334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8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10ECD12-DC82-43ED-B322-51A5A6E22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9131"/>
            <a:ext cx="10515600" cy="433979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1. Operational utility-scale wind farms in Indiana</a:t>
            </a:r>
            <a:b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32596-571C-49A2-ADE6-FFD7DE8B6D9A}"/>
              </a:ext>
            </a:extLst>
          </p:cNvPr>
          <p:cNvSpPr/>
          <p:nvPr/>
        </p:nvSpPr>
        <p:spPr>
          <a:xfrm>
            <a:off x="268814" y="6328543"/>
            <a:ext cx="11695469" cy="477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Source: Science for a Changing World, AWEA Wind Project Mapping Portal, the US Wind Turbine Database. Retrieved from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https://eerscmap.usgs.gov/uswtdb/viewer/#6.3/37.778/-87.597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http://gis.awea.org/arcgisportal/apps/webappviewer/index.html?id=eed1ec3b624742f8b18280e6aa73e8ec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5F3A7B-1FD1-4DD4-A22F-C15A02859804}"/>
              </a:ext>
            </a:extLst>
          </p:cNvPr>
          <p:cNvSpPr/>
          <p:nvPr/>
        </p:nvSpPr>
        <p:spPr>
          <a:xfrm>
            <a:off x="9001864" y="3774504"/>
            <a:ext cx="1268362" cy="2554038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20108F-723A-4D8B-9FA2-7235AA996FA4}"/>
              </a:ext>
            </a:extLst>
          </p:cNvPr>
          <p:cNvSpPr/>
          <p:nvPr/>
        </p:nvSpPr>
        <p:spPr>
          <a:xfrm>
            <a:off x="10270226" y="3775660"/>
            <a:ext cx="1859525" cy="2552882"/>
          </a:xfrm>
          <a:prstGeom prst="rect">
            <a:avLst/>
          </a:prstGeom>
          <a:solidFill>
            <a:schemeClr val="accent6">
              <a:lumMod val="40000"/>
              <a:lumOff val="6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949B37-34F3-449D-8010-30598F13FEB7}"/>
              </a:ext>
            </a:extLst>
          </p:cNvPr>
          <p:cNvSpPr/>
          <p:nvPr/>
        </p:nvSpPr>
        <p:spPr>
          <a:xfrm>
            <a:off x="3507986" y="3793059"/>
            <a:ext cx="1562099" cy="2535483"/>
          </a:xfrm>
          <a:prstGeom prst="rect">
            <a:avLst/>
          </a:prstGeom>
          <a:solidFill>
            <a:schemeClr val="accent6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3A70E87-1DC0-49EB-9DD1-B109187AE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994224"/>
              </p:ext>
            </p:extLst>
          </p:nvPr>
        </p:nvGraphicFramePr>
        <p:xfrm>
          <a:off x="475386" y="1152598"/>
          <a:ext cx="11654365" cy="5175945"/>
        </p:xfrm>
        <a:graphic>
          <a:graphicData uri="http://schemas.openxmlformats.org/drawingml/2006/table">
            <a:tbl>
              <a:tblPr firstRow="1" firstCol="1" bandRow="1"/>
              <a:tblGrid>
                <a:gridCol w="3039059">
                  <a:extLst>
                    <a:ext uri="{9D8B030D-6E8A-4147-A177-3AD203B41FA5}">
                      <a16:colId xmlns:a16="http://schemas.microsoft.com/office/drawing/2014/main" val="3618779423"/>
                    </a:ext>
                  </a:extLst>
                </a:gridCol>
                <a:gridCol w="1553289">
                  <a:extLst>
                    <a:ext uri="{9D8B030D-6E8A-4147-A177-3AD203B41FA5}">
                      <a16:colId xmlns:a16="http://schemas.microsoft.com/office/drawing/2014/main" val="2338591832"/>
                    </a:ext>
                  </a:extLst>
                </a:gridCol>
                <a:gridCol w="2521974">
                  <a:extLst>
                    <a:ext uri="{9D8B030D-6E8A-4147-A177-3AD203B41FA5}">
                      <a16:colId xmlns:a16="http://schemas.microsoft.com/office/drawing/2014/main" val="4051423195"/>
                    </a:ext>
                  </a:extLst>
                </a:gridCol>
                <a:gridCol w="1415845">
                  <a:extLst>
                    <a:ext uri="{9D8B030D-6E8A-4147-A177-3AD203B41FA5}">
                      <a16:colId xmlns:a16="http://schemas.microsoft.com/office/drawing/2014/main" val="1356054314"/>
                    </a:ext>
                  </a:extLst>
                </a:gridCol>
                <a:gridCol w="1270872">
                  <a:extLst>
                    <a:ext uri="{9D8B030D-6E8A-4147-A177-3AD203B41FA5}">
                      <a16:colId xmlns:a16="http://schemas.microsoft.com/office/drawing/2014/main" val="2766622222"/>
                    </a:ext>
                  </a:extLst>
                </a:gridCol>
                <a:gridCol w="1853326">
                  <a:extLst>
                    <a:ext uri="{9D8B030D-6E8A-4147-A177-3AD203B41FA5}">
                      <a16:colId xmlns:a16="http://schemas.microsoft.com/office/drawing/2014/main" val="1800157816"/>
                    </a:ext>
                  </a:extLst>
                </a:gridCol>
              </a:tblGrid>
              <a:tr h="3102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 name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County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Nameplate Capacity (MW)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Turbine count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 online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Hub Height (m)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957070"/>
                  </a:ext>
                </a:extLst>
              </a:tr>
              <a:tr h="3918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Benton County Wind Farm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Benton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707003"/>
                  </a:ext>
                </a:extLst>
              </a:tr>
              <a:tr h="2272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Fowler Ridge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Benton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357607"/>
                  </a:ext>
                </a:extLst>
              </a:tr>
              <a:tr h="2272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Fowler Ridge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Benton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0949924"/>
                  </a:ext>
                </a:extLst>
              </a:tr>
              <a:tr h="2272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Fowler Ridge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Benton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030798"/>
                  </a:ext>
                </a:extLst>
              </a:tr>
              <a:tr h="2272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Hoosier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Benton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078599"/>
                  </a:ext>
                </a:extLst>
              </a:tr>
              <a:tr h="2590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Meadow Lake Wind Farm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199.65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992350"/>
                  </a:ext>
                </a:extLst>
              </a:tr>
              <a:tr h="2590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Meadow Lake Wind Farm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98.7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64402"/>
                  </a:ext>
                </a:extLst>
              </a:tr>
              <a:tr h="2590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Meadow Lake Wind Farm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32773"/>
                  </a:ext>
                </a:extLst>
              </a:tr>
              <a:tr h="2590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Meadow Lake Wind Farm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103.5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430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Wildcat 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Madison, Tipton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202.5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304216"/>
                  </a:ext>
                </a:extLst>
              </a:tr>
              <a:tr h="2272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Headwaters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Randolph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992008"/>
                  </a:ext>
                </a:extLst>
              </a:tr>
              <a:tr h="2704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Amazon Wind Farm (Fowler Ridge)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Benton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149.5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366498"/>
                  </a:ext>
                </a:extLst>
              </a:tr>
              <a:tr h="2590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Bluff Point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Jay, Randolph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119.7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640083"/>
                  </a:ext>
                </a:extLst>
              </a:tr>
              <a:tr h="2590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Meadow Lake Wind Farm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847769"/>
                  </a:ext>
                </a:extLst>
              </a:tr>
              <a:tr h="2590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Meadow Lake Wind Farm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781889"/>
                  </a:ext>
                </a:extLst>
              </a:tr>
              <a:tr h="2590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Jordan Creek Wind Farm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Warren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402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89, 80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8910831"/>
                  </a:ext>
                </a:extLst>
              </a:tr>
              <a:tr h="2590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Rosewater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 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490460"/>
                  </a:ext>
                </a:extLst>
              </a:tr>
              <a:tr h="2590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Bitter Ridge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Jay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173900"/>
                  </a:ext>
                </a:extLst>
              </a:tr>
              <a:tr h="2590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Headwaters II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Randolph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191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51788" marR="51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676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50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B18A0-835B-4E24-A3AA-64ADE5958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3660"/>
            <a:ext cx="10515600" cy="846934"/>
          </a:xfrm>
        </p:spPr>
        <p:txBody>
          <a:bodyPr>
            <a:normAutofit/>
          </a:bodyPr>
          <a:lstStyle/>
          <a:p>
            <a:r>
              <a:rPr lang="en-US" sz="2800" dirty="0"/>
              <a:t>Figure 2. Wind resources of the United States at the height of 100 meters</a:t>
            </a:r>
          </a:p>
        </p:txBody>
      </p:sp>
      <p:pic>
        <p:nvPicPr>
          <p:cNvPr id="5121" name="Picture 3">
            <a:extLst>
              <a:ext uri="{FF2B5EF4-FFF2-40B4-BE49-F238E27FC236}">
                <a16:creationId xmlns:a16="http://schemas.microsoft.com/office/drawing/2014/main" id="{B48125EC-3FDE-4015-B63D-9DD590381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56" y="1255869"/>
            <a:ext cx="8173067" cy="528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A61858-743A-4108-A25C-BA3FA25D0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829" y="6413595"/>
            <a:ext cx="501445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https://windexchange.energy.gov/maps-data/324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using NREL data.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2" descr="Image preview">
            <a:extLst>
              <a:ext uri="{FF2B5EF4-FFF2-40B4-BE49-F238E27FC236}">
                <a16:creationId xmlns:a16="http://schemas.microsoft.com/office/drawing/2014/main" id="{7E41F76B-ECCA-4E64-A700-DA6AE9BED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298" y="6354357"/>
            <a:ext cx="4503761" cy="48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398420"/>
      </p:ext>
    </p:extLst>
  </p:cSld>
  <p:clrMapOvr>
    <a:masterClrMapping/>
  </p:clrMapOvr>
</p:sld>
</file>

<file path=ppt/theme/theme1.xml><?xml version="1.0" encoding="utf-8"?>
<a:theme xmlns:a="http://schemas.openxmlformats.org/drawingml/2006/main" name="CD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BAA892"/>
      </a:lt2>
      <a:accent1>
        <a:srgbClr val="B1810B"/>
      </a:accent1>
      <a:accent2>
        <a:srgbClr val="FF9B1A"/>
      </a:accent2>
      <a:accent3>
        <a:srgbClr val="5B6870"/>
      </a:accent3>
      <a:accent4>
        <a:srgbClr val="C76C14"/>
      </a:accent4>
      <a:accent5>
        <a:srgbClr val="7CA6C0"/>
      </a:accent5>
      <a:accent6>
        <a:srgbClr val="849E2A"/>
      </a:accent6>
      <a:hlink>
        <a:srgbClr val="B1810B"/>
      </a:hlink>
      <a:folHlink>
        <a:srgbClr val="1E4E7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DTheme" id="{79A12E88-845C-40A4-A301-1E054DBD4698}" vid="{D0D62A2C-889E-4076-91A7-7D3E1E84DC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CDThemeWideSize_presentation template</Template>
  <TotalTime>5257</TotalTime>
  <Words>2928</Words>
  <Application>Microsoft Office PowerPoint</Application>
  <PresentationFormat>Widescreen</PresentationFormat>
  <Paragraphs>617</Paragraphs>
  <Slides>30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Times New Roman</vt:lpstr>
      <vt:lpstr>CDTheme</vt:lpstr>
      <vt:lpstr>An examination of the community level dynamics related to the introduction of wind energy in Indiana</vt:lpstr>
      <vt:lpstr>Outline</vt:lpstr>
      <vt:lpstr>Purdue Extension study</vt:lpstr>
      <vt:lpstr>Motivation</vt:lpstr>
      <vt:lpstr>Broad lessons</vt:lpstr>
      <vt:lpstr>Table 1. Operational utility-scale wind farms in Indiana </vt:lpstr>
      <vt:lpstr>Average wind speeds in Indiana at an 80-meter height</vt:lpstr>
      <vt:lpstr>Table 1. Operational utility-scale wind farms in Indiana </vt:lpstr>
      <vt:lpstr>Figure 2. Wind resources of the United States at the height of 100 meters</vt:lpstr>
      <vt:lpstr>Key takeaway: Spreading economic viability of wind power</vt:lpstr>
      <vt:lpstr>Regional electricity markets in the United States</vt:lpstr>
      <vt:lpstr>Role of county-level policies</vt:lpstr>
      <vt:lpstr>County restrictions on wind energy in Indiana</vt:lpstr>
      <vt:lpstr>Measuring economic effects: input-output analysis vs econometrics</vt:lpstr>
      <vt:lpstr>Results from academic studies using statistical analysis</vt:lpstr>
      <vt:lpstr>Table 6. Implied impacts on per capita income and employment</vt:lpstr>
      <vt:lpstr>Presumed channels of effects on average incomes</vt:lpstr>
      <vt:lpstr>How do counties distribute these funds?</vt:lpstr>
      <vt:lpstr>Section III.  Socio-economic profile of counties with policies that favor and restrict wind power. </vt:lpstr>
      <vt:lpstr>On-line listening sessions</vt:lpstr>
      <vt:lpstr>Online listening and the 7 community capitals</vt:lpstr>
      <vt:lpstr>Online listening and the 7 community capitals</vt:lpstr>
      <vt:lpstr>Ongoing work:</vt:lpstr>
      <vt:lpstr>Motivating idea: Taxes or other revenues are critical for widely shared local benefits</vt:lpstr>
      <vt:lpstr>Table 1. Demographic and economic characteristics of case study counties</vt:lpstr>
      <vt:lpstr>Defining “Economic Rent”</vt:lpstr>
      <vt:lpstr>Results</vt:lpstr>
      <vt:lpstr>Extensions/Caveats</vt:lpstr>
      <vt:lpstr>Takeaways</vt:lpstr>
      <vt:lpstr>Thank you…..Questions?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examination of the community level dynamics related to the introduction of wind energy in Indiana</dc:title>
  <dc:creator>Hillberry, Russell H</dc:creator>
  <cp:lastModifiedBy>Hillberry, Russell H</cp:lastModifiedBy>
  <cp:revision>90</cp:revision>
  <cp:lastPrinted>2020-09-02T18:46:15Z</cp:lastPrinted>
  <dcterms:created xsi:type="dcterms:W3CDTF">2020-08-10T20:49:55Z</dcterms:created>
  <dcterms:modified xsi:type="dcterms:W3CDTF">2021-12-17T16:41:46Z</dcterms:modified>
</cp:coreProperties>
</file>