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s/slide40.xml" ContentType="application/vnd.openxmlformats-officedocument.presentationml.slide+xml"/>
  <Override PartName="/ppt/slides/slide45.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3.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9.xml" ContentType="application/vnd.openxmlformats-officedocument.presentationml.slide+xml"/>
  <Override PartName="/ppt/slides/slide31.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24.xml" ContentType="application/vnd.openxmlformats-officedocument.presentationml.notesSlide+xml"/>
  <Override PartName="/ppt/notesSlides/notesSlide40.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44.xml" ContentType="application/vnd.openxmlformats-officedocument.presentationml.notesSlide+xml"/>
  <Override PartName="/ppt/notesSlides/notesSlide19.xml" ContentType="application/vnd.openxmlformats-officedocument.presentationml.notesSlide+xml"/>
  <Override PartName="/ppt/notesSlides/notesSlide45.xml" ContentType="application/vnd.openxmlformats-officedocument.presentationml.notesSlide+xml"/>
  <Override PartName="/ppt/notesSlides/notesSlide41.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theme/theme2.xml" ContentType="application/vnd.openxmlformats-officedocument.them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4.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830" r:id="rId2"/>
  </p:sldMasterIdLst>
  <p:notesMasterIdLst>
    <p:notesMasterId r:id="rId48"/>
  </p:notesMasterIdLst>
  <p:handoutMasterIdLst>
    <p:handoutMasterId r:id="rId49"/>
  </p:handoutMasterIdLst>
  <p:sldIdLst>
    <p:sldId id="370" r:id="rId3"/>
    <p:sldId id="256" r:id="rId4"/>
    <p:sldId id="307" r:id="rId5"/>
    <p:sldId id="369" r:id="rId6"/>
    <p:sldId id="308" r:id="rId7"/>
    <p:sldId id="309" r:id="rId8"/>
    <p:sldId id="314" r:id="rId9"/>
    <p:sldId id="310" r:id="rId10"/>
    <p:sldId id="311" r:id="rId11"/>
    <p:sldId id="313" r:id="rId12"/>
    <p:sldId id="304" r:id="rId13"/>
    <p:sldId id="315" r:id="rId14"/>
    <p:sldId id="316" r:id="rId15"/>
    <p:sldId id="317" r:id="rId16"/>
    <p:sldId id="350" r:id="rId17"/>
    <p:sldId id="305" r:id="rId18"/>
    <p:sldId id="306" r:id="rId19"/>
    <p:sldId id="320" r:id="rId20"/>
    <p:sldId id="321" r:id="rId21"/>
    <p:sldId id="358" r:id="rId22"/>
    <p:sldId id="356" r:id="rId23"/>
    <p:sldId id="360" r:id="rId24"/>
    <p:sldId id="357" r:id="rId25"/>
    <p:sldId id="322" r:id="rId26"/>
    <p:sldId id="353" r:id="rId27"/>
    <p:sldId id="354" r:id="rId28"/>
    <p:sldId id="351" r:id="rId29"/>
    <p:sldId id="324" r:id="rId30"/>
    <p:sldId id="325" r:id="rId31"/>
    <p:sldId id="359" r:id="rId32"/>
    <p:sldId id="362" r:id="rId33"/>
    <p:sldId id="363" r:id="rId34"/>
    <p:sldId id="364" r:id="rId35"/>
    <p:sldId id="365" r:id="rId36"/>
    <p:sldId id="366" r:id="rId37"/>
    <p:sldId id="367" r:id="rId38"/>
    <p:sldId id="355" r:id="rId39"/>
    <p:sldId id="368" r:id="rId40"/>
    <p:sldId id="343" r:id="rId41"/>
    <p:sldId id="344" r:id="rId42"/>
    <p:sldId id="345" r:id="rId43"/>
    <p:sldId id="347" r:id="rId44"/>
    <p:sldId id="348" r:id="rId45"/>
    <p:sldId id="372" r:id="rId46"/>
    <p:sldId id="30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02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4" autoAdjust="0"/>
    <p:restoredTop sz="82067" autoAdjust="0"/>
  </p:normalViewPr>
  <p:slideViewPr>
    <p:cSldViewPr snapToGrid="0" snapToObjects="1">
      <p:cViewPr varScale="1">
        <p:scale>
          <a:sx n="95" d="100"/>
          <a:sy n="95" d="100"/>
        </p:scale>
        <p:origin x="1878" y="72"/>
      </p:cViewPr>
      <p:guideLst>
        <p:guide orient="horz" pos="2160"/>
        <p:guide pos="2880"/>
      </p:guideLst>
    </p:cSldViewPr>
  </p:slideViewPr>
  <p:notesTextViewPr>
    <p:cViewPr>
      <p:scale>
        <a:sx n="3" d="2"/>
        <a:sy n="3" d="2"/>
      </p:scale>
      <p:origin x="0" y="0"/>
    </p:cViewPr>
  </p:notesTextViewPr>
  <p:sorterViewPr>
    <p:cViewPr>
      <p:scale>
        <a:sx n="130" d="100"/>
        <a:sy n="130" d="100"/>
      </p:scale>
      <p:origin x="0" y="-6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30" tIns="45716" rIns="91430" bIns="45716" rtlCol="0"/>
          <a:lstStyle>
            <a:lvl1pPr algn="r">
              <a:defRPr sz="1200"/>
            </a:lvl1pPr>
          </a:lstStyle>
          <a:p>
            <a:fld id="{C23DAB70-3186-494F-B470-28716A94EE84}" type="datetimeFigureOut">
              <a:rPr lang="en-US" smtClean="0"/>
              <a:t>9/12/2019</a:t>
            </a:fld>
            <a:endParaRPr lang="en-US" dirty="0"/>
          </a:p>
        </p:txBody>
      </p:sp>
      <p:sp>
        <p:nvSpPr>
          <p:cNvPr id="4" name="Footer Placeholder 3"/>
          <p:cNvSpPr>
            <a:spLocks noGrp="1"/>
          </p:cNvSpPr>
          <p:nvPr>
            <p:ph type="ftr" sz="quarter" idx="2"/>
          </p:nvPr>
        </p:nvSpPr>
        <p:spPr>
          <a:xfrm>
            <a:off x="0" y="8685215"/>
            <a:ext cx="2971800" cy="458787"/>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5"/>
            <a:ext cx="2971800" cy="458787"/>
          </a:xfrm>
          <a:prstGeom prst="rect">
            <a:avLst/>
          </a:prstGeom>
        </p:spPr>
        <p:txBody>
          <a:bodyPr vert="horz" lIns="91430" tIns="45716" rIns="91430" bIns="45716" rtlCol="0" anchor="b"/>
          <a:lstStyle>
            <a:lvl1pPr algn="r">
              <a:defRPr sz="1200"/>
            </a:lvl1pPr>
          </a:lstStyle>
          <a:p>
            <a:fld id="{B6811A6D-B7AA-4A46-AC20-085D98B9F4A3}" type="slidenum">
              <a:rPr lang="en-US" smtClean="0"/>
              <a:t>‹#›</a:t>
            </a:fld>
            <a:endParaRPr lang="en-US" dirty="0"/>
          </a:p>
        </p:txBody>
      </p:sp>
    </p:spTree>
    <p:extLst>
      <p:ext uri="{BB962C8B-B14F-4D97-AF65-F5344CB8AC3E}">
        <p14:creationId xmlns:p14="http://schemas.microsoft.com/office/powerpoint/2010/main" val="146534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30" tIns="45716" rIns="91430" bIns="45716" rtlCol="0"/>
          <a:lstStyle>
            <a:lvl1pPr algn="r">
              <a:defRPr sz="1200"/>
            </a:lvl1pPr>
          </a:lstStyle>
          <a:p>
            <a:fld id="{7796DEC1-5422-46D0-85B0-BF29E819C3A6}" type="datetimeFigureOut">
              <a:rPr lang="en-US" smtClean="0"/>
              <a:t>9/12/2019</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30" tIns="45716" rIns="91430" bIns="457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5"/>
            <a:ext cx="2971800" cy="458787"/>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5"/>
            <a:ext cx="2971800" cy="458787"/>
          </a:xfrm>
          <a:prstGeom prst="rect">
            <a:avLst/>
          </a:prstGeom>
        </p:spPr>
        <p:txBody>
          <a:bodyPr vert="horz" lIns="91430" tIns="45716" rIns="91430" bIns="45716" rtlCol="0" anchor="b"/>
          <a:lstStyle>
            <a:lvl1pPr algn="r">
              <a:defRPr sz="1200"/>
            </a:lvl1pPr>
          </a:lstStyle>
          <a:p>
            <a:fld id="{F0731210-747D-437A-8281-2F925AD36B01}" type="slidenum">
              <a:rPr lang="en-US" smtClean="0"/>
              <a:t>‹#›</a:t>
            </a:fld>
            <a:endParaRPr lang="en-US" dirty="0"/>
          </a:p>
        </p:txBody>
      </p:sp>
    </p:spTree>
    <p:extLst>
      <p:ext uri="{BB962C8B-B14F-4D97-AF65-F5344CB8AC3E}">
        <p14:creationId xmlns:p14="http://schemas.microsoft.com/office/powerpoint/2010/main" val="1584060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washingtonpost.com/news/wonk/wp/2014/08/25/three-quarters-of-whites-dont-have-any-non-white-friend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washingtonpost.com/news/wonk/wp/2014/08/25/three-quarters-of-whites-dont-have-any-non-white-friend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PdhzZ56D4Kc"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v=vUdkHpZIGGQ"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1</a:t>
            </a:fld>
            <a:endParaRPr lang="en-US" dirty="0"/>
          </a:p>
        </p:txBody>
      </p:sp>
    </p:spTree>
    <p:extLst>
      <p:ext uri="{BB962C8B-B14F-4D97-AF65-F5344CB8AC3E}">
        <p14:creationId xmlns:p14="http://schemas.microsoft.com/office/powerpoint/2010/main" val="3173479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10</a:t>
            </a:fld>
            <a:endParaRPr lang="en-US" dirty="0"/>
          </a:p>
        </p:txBody>
      </p:sp>
    </p:spTree>
    <p:extLst>
      <p:ext uri="{BB962C8B-B14F-4D97-AF65-F5344CB8AC3E}">
        <p14:creationId xmlns:p14="http://schemas.microsoft.com/office/powerpoint/2010/main" val="2295455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b="1" dirty="0" smtClean="0"/>
              <a:t>1:56		3:06</a:t>
            </a:r>
          </a:p>
          <a:p>
            <a:r>
              <a:rPr lang="en-US" altLang="en-US" dirty="0" smtClean="0"/>
              <a:t>**things to think about**</a:t>
            </a:r>
          </a:p>
          <a:p>
            <a:r>
              <a:rPr lang="en-US" altLang="en-US" dirty="0" smtClean="0"/>
              <a:t>		</a:t>
            </a:r>
          </a:p>
          <a:p>
            <a:r>
              <a:rPr lang="en-US" altLang="en-US" dirty="0" smtClean="0"/>
              <a:t>Picture your three BFFs, excluding your romantic partner. Chances are, they're the </a:t>
            </a:r>
            <a:r>
              <a:rPr lang="en-US" altLang="en-US" dirty="0" smtClean="0">
                <a:hlinkClick r:id="rId3"/>
              </a:rPr>
              <a:t>same race as you</a:t>
            </a:r>
            <a:r>
              <a:rPr lang="en-US" altLang="en-US" dirty="0" smtClean="0"/>
              <a:t>, according to various surveys. In fact, a CNN/Kaiser Foundation poll released this week found that despite the millennial reputation for inclusiveness, young white Americans don't have especially multicultural friend groups.</a:t>
            </a:r>
          </a:p>
          <a:p>
            <a:r>
              <a:rPr lang="en-US" altLang="en-US" dirty="0" smtClean="0"/>
              <a:t>Younger whites are almost twice as likely as Hispanics and blacks to say they socialize mostly within their own race (68% of whites age 18-34 say they overwhelmingly associate with other whites, compared with 37% of Hispanics and 36% of blacks of the same age); the gap is just as wide on where young whites choose to live.</a:t>
            </a:r>
          </a:p>
          <a:p>
            <a:endParaRPr lang="en-US" altLang="en-US" dirty="0" smtClean="0"/>
          </a:p>
          <a:p>
            <a:r>
              <a:rPr lang="en-US" altLang="en-US" dirty="0" smtClean="0"/>
              <a:t>According to the CNN/Kaiser poll, a majority of whites (69%) say the people they live around are mostly of the same race as them, while Hispanics predominantly say they live around people of other races (59%). Blacks are split, with 51% saying they live around people of other races and 41% saying they live around mostly other black people.</a:t>
            </a:r>
          </a:p>
          <a:p>
            <a:endParaRPr lang="en-US" altLang="en-US" dirty="0" smtClean="0"/>
          </a:p>
          <a:p>
            <a:r>
              <a:rPr lang="en-US" altLang="en-US" dirty="0" smtClean="0"/>
              <a:t>n 2013, about 12% of new marriages in the U.S. were between spouses of different races, according to a Pew Research analysis of American Community Survey data.</a:t>
            </a:r>
          </a:p>
          <a:p>
            <a:r>
              <a:rPr lang="en-US" altLang="en-US" dirty="0" smtClean="0"/>
              <a:t>Many factors play into our choice of potential partners: religion, social values, political views, physical appearance. Or, maybe it "just happened," and you fell in love.</a:t>
            </a:r>
          </a:p>
          <a:p>
            <a:endParaRPr lang="en-US" altLang="en-US" dirty="0" smtClean="0"/>
          </a:p>
          <a:p>
            <a:r>
              <a:rPr lang="en-US" altLang="en-US" dirty="0" smtClean="0"/>
              <a:t>A master status is when one part of a person's social identity, such as being black, disabled, gay or Muslim, becomes the central and most important aspect of who that person is.</a:t>
            </a:r>
          </a:p>
          <a:p>
            <a:r>
              <a:rPr lang="en-US" altLang="en-US" dirty="0" smtClean="0"/>
              <a:t>"This is typically a label conferred on an individual, and it becomes subconsciously linked to the person by those around him or her," Gallagher said.</a:t>
            </a:r>
          </a:p>
          <a:p>
            <a:r>
              <a:rPr lang="en-US" altLang="en-US" dirty="0" smtClean="0"/>
              <a:t>It's hard to say whether it's linked to hidden bias, especially since labeling someone might be a conscious, well-meaning effort to identify that person from others with their most distinctive quality.</a:t>
            </a:r>
          </a:p>
          <a:p>
            <a:r>
              <a:rPr lang="en-US" altLang="en-US" dirty="0" smtClean="0"/>
              <a:t>But consider the reverse: How often do you refer to someone as your "straight white friend"?</a:t>
            </a:r>
          </a:p>
          <a:p>
            <a:endParaRPr lang="en-US" altLang="en-US" dirty="0" smtClean="0"/>
          </a:p>
          <a:p>
            <a:endParaRPr lang="en-US" altLang="en-US" dirty="0" smtClean="0"/>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868" indent="-285718">
              <a:defRPr sz="2400">
                <a:solidFill>
                  <a:schemeClr val="tx1"/>
                </a:solidFill>
                <a:latin typeface="Century Gothic" panose="020B0502020202020204" pitchFamily="34" charset="0"/>
              </a:defRPr>
            </a:lvl2pPr>
            <a:lvl3pPr marL="1142874" indent="-228574">
              <a:defRPr sz="2400">
                <a:solidFill>
                  <a:schemeClr val="tx1"/>
                </a:solidFill>
                <a:latin typeface="Century Gothic" panose="020B0502020202020204" pitchFamily="34" charset="0"/>
              </a:defRPr>
            </a:lvl3pPr>
            <a:lvl4pPr marL="1600023" indent="-228574">
              <a:defRPr sz="2400">
                <a:solidFill>
                  <a:schemeClr val="tx1"/>
                </a:solidFill>
                <a:latin typeface="Century Gothic" panose="020B0502020202020204" pitchFamily="34" charset="0"/>
              </a:defRPr>
            </a:lvl4pPr>
            <a:lvl5pPr marL="2057173" indent="-228574">
              <a:defRPr sz="2400">
                <a:solidFill>
                  <a:schemeClr val="tx1"/>
                </a:solidFill>
                <a:latin typeface="Century Gothic" panose="020B0502020202020204" pitchFamily="34" charset="0"/>
              </a:defRPr>
            </a:lvl5pPr>
            <a:lvl6pPr marL="2514322" indent="-228574" eaLnBrk="0" fontAlgn="base" hangingPunct="0">
              <a:spcBef>
                <a:spcPct val="0"/>
              </a:spcBef>
              <a:spcAft>
                <a:spcPct val="0"/>
              </a:spcAft>
              <a:defRPr sz="2400">
                <a:solidFill>
                  <a:schemeClr val="tx1"/>
                </a:solidFill>
                <a:latin typeface="Century Gothic" panose="020B0502020202020204" pitchFamily="34" charset="0"/>
              </a:defRPr>
            </a:lvl6pPr>
            <a:lvl7pPr marL="2971471" indent="-228574" eaLnBrk="0" fontAlgn="base" hangingPunct="0">
              <a:spcBef>
                <a:spcPct val="0"/>
              </a:spcBef>
              <a:spcAft>
                <a:spcPct val="0"/>
              </a:spcAft>
              <a:defRPr sz="2400">
                <a:solidFill>
                  <a:schemeClr val="tx1"/>
                </a:solidFill>
                <a:latin typeface="Century Gothic" panose="020B0502020202020204" pitchFamily="34" charset="0"/>
              </a:defRPr>
            </a:lvl7pPr>
            <a:lvl8pPr marL="3428620" indent="-228574" eaLnBrk="0" fontAlgn="base" hangingPunct="0">
              <a:spcBef>
                <a:spcPct val="0"/>
              </a:spcBef>
              <a:spcAft>
                <a:spcPct val="0"/>
              </a:spcAft>
              <a:defRPr sz="2400">
                <a:solidFill>
                  <a:schemeClr val="tx1"/>
                </a:solidFill>
                <a:latin typeface="Century Gothic" panose="020B0502020202020204" pitchFamily="34" charset="0"/>
              </a:defRPr>
            </a:lvl8pPr>
            <a:lvl9pPr marL="3885770" indent="-228574" eaLnBrk="0" fontAlgn="base" hangingPunct="0">
              <a:spcBef>
                <a:spcPct val="0"/>
              </a:spcBef>
              <a:spcAft>
                <a:spcPct val="0"/>
              </a:spcAft>
              <a:defRPr sz="2400">
                <a:solidFill>
                  <a:schemeClr val="tx1"/>
                </a:solidFill>
                <a:latin typeface="Century Gothic" panose="020B0502020202020204" pitchFamily="34" charset="0"/>
              </a:defRPr>
            </a:lvl9pPr>
          </a:lstStyle>
          <a:p>
            <a:fld id="{687554F5-8CFC-4099-B4F5-3703FC4AE34A}" type="slidenum">
              <a:rPr lang="en-US" altLang="en-US" sz="1200">
                <a:solidFill>
                  <a:srgbClr val="000000"/>
                </a:solidFill>
                <a:latin typeface="Times" panose="02020603050405020304" pitchFamily="18" charset="0"/>
              </a:rPr>
              <a:pPr/>
              <a:t>11</a:t>
            </a:fld>
            <a:endParaRPr lang="en-US" altLang="en-US" sz="1200" dirty="0">
              <a:solidFill>
                <a:srgbClr val="000000"/>
              </a:solidFill>
              <a:latin typeface="Times" panose="02020603050405020304" pitchFamily="18" charset="0"/>
            </a:endParaRPr>
          </a:p>
        </p:txBody>
      </p:sp>
    </p:spTree>
    <p:extLst>
      <p:ext uri="{BB962C8B-B14F-4D97-AF65-F5344CB8AC3E}">
        <p14:creationId xmlns:p14="http://schemas.microsoft.com/office/powerpoint/2010/main" val="24458766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12</a:t>
            </a:fld>
            <a:endParaRPr lang="en-US" dirty="0"/>
          </a:p>
        </p:txBody>
      </p:sp>
    </p:spTree>
    <p:extLst>
      <p:ext uri="{BB962C8B-B14F-4D97-AF65-F5344CB8AC3E}">
        <p14:creationId xmlns:p14="http://schemas.microsoft.com/office/powerpoint/2010/main" val="3691171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smtClean="0"/>
              <a:t>Based on limited research and institutional memory, there has never been a woman student as Purdue Pete? A minority student? Is this a hidden bias? At Notre Dame there was an African American “Irish mascot”, rumor has it, the teams lost that year and there has not been one since. To further your discussion, in the Marching Band, there has only been two female Band Majors in the history of the band? Bias? Coincidence?</a:t>
            </a:r>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13</a:t>
            </a:fld>
            <a:endParaRPr lang="en-US" dirty="0"/>
          </a:p>
        </p:txBody>
      </p:sp>
    </p:spTree>
    <p:extLst>
      <p:ext uri="{BB962C8B-B14F-4D97-AF65-F5344CB8AC3E}">
        <p14:creationId xmlns:p14="http://schemas.microsoft.com/office/powerpoint/2010/main" val="285502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defTabSz="914300">
              <a:buFont typeface="Arial" panose="020B0604020202020204" pitchFamily="34" charset="0"/>
              <a:buChar char="•"/>
              <a:defRPr/>
            </a:pPr>
            <a:r>
              <a:rPr lang="en-US" dirty="0" smtClean="0"/>
              <a:t>Have the</a:t>
            </a:r>
            <a:r>
              <a:rPr lang="en-US" baseline="0" dirty="0" smtClean="0"/>
              <a:t> audience </a:t>
            </a:r>
            <a:endParaRPr lang="en-US" dirty="0" smtClean="0"/>
          </a:p>
          <a:p>
            <a:pPr marL="171441" indent="-171441" defTabSz="914300">
              <a:buFont typeface="Arial" panose="020B0604020202020204" pitchFamily="34" charset="0"/>
              <a:buChar char="•"/>
              <a:defRPr/>
            </a:pPr>
            <a:r>
              <a:rPr lang="en-US" dirty="0" smtClean="0"/>
              <a:t>Based on limited research and institutional memory, there has never been a woman student as Purdue Pete? A minority student? Is this a hidden bias? At Notre Dame there was an African American “Irish mascot”, rumor has it, the teams lost that year and there has not been one since. To further your discussion, in the Marching Band, there has only been two female Band Majors in the history of the band? Bias? Coincidence?</a:t>
            </a:r>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14</a:t>
            </a:fld>
            <a:endParaRPr lang="en-US" dirty="0"/>
          </a:p>
        </p:txBody>
      </p:sp>
    </p:spTree>
    <p:extLst>
      <p:ext uri="{BB962C8B-B14F-4D97-AF65-F5344CB8AC3E}">
        <p14:creationId xmlns:p14="http://schemas.microsoft.com/office/powerpoint/2010/main" val="4292604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Slide Image Placeholder 1"/>
          <p:cNvSpPr>
            <a:spLocks noGrp="1" noRot="1" noChangeAspect="1" noTextEdit="1"/>
          </p:cNvSpPr>
          <p:nvPr>
            <p:ph type="sldImg"/>
          </p:nvPr>
        </p:nvSpPr>
        <p:spPr>
          <a:ln/>
        </p:spPr>
      </p:sp>
      <p:sp>
        <p:nvSpPr>
          <p:cNvPr id="283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b="1" dirty="0" smtClean="0"/>
              <a:t>1:56		3:06</a:t>
            </a:r>
          </a:p>
          <a:p>
            <a:r>
              <a:rPr lang="en-US" altLang="en-US" dirty="0" smtClean="0"/>
              <a:t>		</a:t>
            </a:r>
          </a:p>
          <a:p>
            <a:r>
              <a:rPr lang="en-US" altLang="en-US" dirty="0" smtClean="0"/>
              <a:t>Picture your three BFFs, excluding your romantic partner. Chances are, they're the </a:t>
            </a:r>
            <a:r>
              <a:rPr lang="en-US" altLang="en-US" dirty="0" smtClean="0">
                <a:hlinkClick r:id="rId3"/>
              </a:rPr>
              <a:t>same race as you</a:t>
            </a:r>
            <a:r>
              <a:rPr lang="en-US" altLang="en-US" dirty="0" smtClean="0"/>
              <a:t>, according to various surveys. In fact, a CNN/Kaiser Foundation poll released this week found that despite the millennial reputation for inclusiveness, young white Americans don't have especially multicultural friend groups.</a:t>
            </a:r>
          </a:p>
          <a:p>
            <a:r>
              <a:rPr lang="en-US" altLang="en-US" dirty="0" smtClean="0"/>
              <a:t>Younger whites are almost twice as likely as Hispanics and blacks to say they socialize mostly within their own race (68% of whites age 18-34 say they overwhelmingly associate with other whites, compared with 37% of Hispanics and 36% of blacks of the same age); the gap is just as wide on where young whites choose to live.</a:t>
            </a:r>
          </a:p>
          <a:p>
            <a:endParaRPr lang="en-US" altLang="en-US" dirty="0" smtClean="0"/>
          </a:p>
          <a:p>
            <a:r>
              <a:rPr lang="en-US" altLang="en-US" dirty="0" smtClean="0"/>
              <a:t>According to the CNN/Kaiser poll, a majority of whites (69%) say the people they live around are mostly of the same race as them, while Hispanics predominantly say they live around people of other races (59%). Blacks are split, with 51% saying they live around people of other races and 41% saying they live around mostly other black people.</a:t>
            </a:r>
          </a:p>
          <a:p>
            <a:endParaRPr lang="en-US" altLang="en-US" dirty="0" smtClean="0"/>
          </a:p>
          <a:p>
            <a:r>
              <a:rPr lang="en-US" altLang="en-US" dirty="0" smtClean="0"/>
              <a:t>n 2013, about 12% of new marriages in the U.S. were between spouses of different races, according to a Pew Research analysis of American Community Survey data.</a:t>
            </a:r>
          </a:p>
          <a:p>
            <a:r>
              <a:rPr lang="en-US" altLang="en-US" dirty="0" smtClean="0"/>
              <a:t>Many factors play into our choice of potential partners: religion, social values, political views, physical appearance. Or, maybe it "just happened," and you fell in love.</a:t>
            </a:r>
          </a:p>
          <a:p>
            <a:endParaRPr lang="en-US" altLang="en-US" dirty="0" smtClean="0"/>
          </a:p>
          <a:p>
            <a:r>
              <a:rPr lang="en-US" altLang="en-US" dirty="0" smtClean="0"/>
              <a:t>A master status is when one part of a person's social identity, such as being black, disabled, gay or Muslim, becomes the central and most important aspect of who that person is.</a:t>
            </a:r>
          </a:p>
          <a:p>
            <a:r>
              <a:rPr lang="en-US" altLang="en-US" dirty="0" smtClean="0"/>
              <a:t>"This is typically a label conferred on an individual, and it becomes subconsciously linked to the person by those around him or her," Gallagher said.</a:t>
            </a:r>
          </a:p>
          <a:p>
            <a:r>
              <a:rPr lang="en-US" altLang="en-US" dirty="0" smtClean="0"/>
              <a:t>It's hard to say whether it's linked to hidden bias, especially since labeling someone might be a conscious, well-meaning effort to identify that person from others with their most distinctive quality.</a:t>
            </a:r>
          </a:p>
          <a:p>
            <a:r>
              <a:rPr lang="en-US" altLang="en-US" dirty="0" smtClean="0"/>
              <a:t>But consider the reverse: How often do you refer to someone as your "straight white friend"?</a:t>
            </a:r>
          </a:p>
          <a:p>
            <a:endParaRPr lang="en-US" altLang="en-US" dirty="0" smtClean="0"/>
          </a:p>
          <a:p>
            <a:endParaRPr lang="en-US" altLang="en-US" dirty="0" smtClean="0"/>
          </a:p>
        </p:txBody>
      </p:sp>
      <p:sp>
        <p:nvSpPr>
          <p:cNvPr id="283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868" indent="-285718">
              <a:defRPr sz="2400">
                <a:solidFill>
                  <a:schemeClr val="tx1"/>
                </a:solidFill>
                <a:latin typeface="Century Gothic" panose="020B0502020202020204" pitchFamily="34" charset="0"/>
              </a:defRPr>
            </a:lvl2pPr>
            <a:lvl3pPr marL="1142874" indent="-228574">
              <a:defRPr sz="2400">
                <a:solidFill>
                  <a:schemeClr val="tx1"/>
                </a:solidFill>
                <a:latin typeface="Century Gothic" panose="020B0502020202020204" pitchFamily="34" charset="0"/>
              </a:defRPr>
            </a:lvl3pPr>
            <a:lvl4pPr marL="1600023" indent="-228574">
              <a:defRPr sz="2400">
                <a:solidFill>
                  <a:schemeClr val="tx1"/>
                </a:solidFill>
                <a:latin typeface="Century Gothic" panose="020B0502020202020204" pitchFamily="34" charset="0"/>
              </a:defRPr>
            </a:lvl4pPr>
            <a:lvl5pPr marL="2057173" indent="-228574">
              <a:defRPr sz="2400">
                <a:solidFill>
                  <a:schemeClr val="tx1"/>
                </a:solidFill>
                <a:latin typeface="Century Gothic" panose="020B0502020202020204" pitchFamily="34" charset="0"/>
              </a:defRPr>
            </a:lvl5pPr>
            <a:lvl6pPr marL="2514322" indent="-228574" eaLnBrk="0" fontAlgn="base" hangingPunct="0">
              <a:spcBef>
                <a:spcPct val="0"/>
              </a:spcBef>
              <a:spcAft>
                <a:spcPct val="0"/>
              </a:spcAft>
              <a:defRPr sz="2400">
                <a:solidFill>
                  <a:schemeClr val="tx1"/>
                </a:solidFill>
                <a:latin typeface="Century Gothic" panose="020B0502020202020204" pitchFamily="34" charset="0"/>
              </a:defRPr>
            </a:lvl6pPr>
            <a:lvl7pPr marL="2971471" indent="-228574" eaLnBrk="0" fontAlgn="base" hangingPunct="0">
              <a:spcBef>
                <a:spcPct val="0"/>
              </a:spcBef>
              <a:spcAft>
                <a:spcPct val="0"/>
              </a:spcAft>
              <a:defRPr sz="2400">
                <a:solidFill>
                  <a:schemeClr val="tx1"/>
                </a:solidFill>
                <a:latin typeface="Century Gothic" panose="020B0502020202020204" pitchFamily="34" charset="0"/>
              </a:defRPr>
            </a:lvl7pPr>
            <a:lvl8pPr marL="3428620" indent="-228574" eaLnBrk="0" fontAlgn="base" hangingPunct="0">
              <a:spcBef>
                <a:spcPct val="0"/>
              </a:spcBef>
              <a:spcAft>
                <a:spcPct val="0"/>
              </a:spcAft>
              <a:defRPr sz="2400">
                <a:solidFill>
                  <a:schemeClr val="tx1"/>
                </a:solidFill>
                <a:latin typeface="Century Gothic" panose="020B0502020202020204" pitchFamily="34" charset="0"/>
              </a:defRPr>
            </a:lvl8pPr>
            <a:lvl9pPr marL="3885770" indent="-228574" eaLnBrk="0" fontAlgn="base" hangingPunct="0">
              <a:spcBef>
                <a:spcPct val="0"/>
              </a:spcBef>
              <a:spcAft>
                <a:spcPct val="0"/>
              </a:spcAft>
              <a:defRPr sz="2400">
                <a:solidFill>
                  <a:schemeClr val="tx1"/>
                </a:solidFill>
                <a:latin typeface="Century Gothic" panose="020B0502020202020204" pitchFamily="34" charset="0"/>
              </a:defRPr>
            </a:lvl9pPr>
          </a:lstStyle>
          <a:p>
            <a:fld id="{687554F5-8CFC-4099-B4F5-3703FC4AE34A}" type="slidenum">
              <a:rPr lang="en-US" altLang="en-US" sz="1200">
                <a:solidFill>
                  <a:srgbClr val="000000"/>
                </a:solidFill>
                <a:latin typeface="Times" panose="02020603050405020304" pitchFamily="18" charset="0"/>
              </a:rPr>
              <a:pPr/>
              <a:t>15</a:t>
            </a:fld>
            <a:endParaRPr lang="en-US" altLang="en-US" sz="1200" dirty="0">
              <a:solidFill>
                <a:srgbClr val="000000"/>
              </a:solidFill>
              <a:latin typeface="Times" panose="02020603050405020304" pitchFamily="18" charset="0"/>
            </a:endParaRPr>
          </a:p>
        </p:txBody>
      </p:sp>
    </p:spTree>
    <p:extLst>
      <p:ext uri="{BB962C8B-B14F-4D97-AF65-F5344CB8AC3E}">
        <p14:creationId xmlns:p14="http://schemas.microsoft.com/office/powerpoint/2010/main" val="2809757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p:cNvSpPr>
            <a:spLocks noGrp="1" noRot="1" noChangeAspect="1" noTextEdit="1"/>
          </p:cNvSpPr>
          <p:nvPr>
            <p:ph type="sldImg"/>
          </p:nvPr>
        </p:nvSpPr>
        <p:spPr>
          <a:ln/>
        </p:spPr>
      </p:sp>
      <p:sp>
        <p:nvSpPr>
          <p:cNvPr id="285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b="1" dirty="0" smtClean="0"/>
              <a:t>1:57		3:07</a:t>
            </a:r>
            <a:r>
              <a:rPr lang="en-US" altLang="en-US" dirty="0" smtClean="0"/>
              <a:t>		</a:t>
            </a:r>
          </a:p>
        </p:txBody>
      </p:sp>
      <p:sp>
        <p:nvSpPr>
          <p:cNvPr id="285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868" indent="-285718">
              <a:defRPr sz="2400">
                <a:solidFill>
                  <a:schemeClr val="tx1"/>
                </a:solidFill>
                <a:latin typeface="Century Gothic" panose="020B0502020202020204" pitchFamily="34" charset="0"/>
              </a:defRPr>
            </a:lvl2pPr>
            <a:lvl3pPr marL="1142874" indent="-228574">
              <a:defRPr sz="2400">
                <a:solidFill>
                  <a:schemeClr val="tx1"/>
                </a:solidFill>
                <a:latin typeface="Century Gothic" panose="020B0502020202020204" pitchFamily="34" charset="0"/>
              </a:defRPr>
            </a:lvl3pPr>
            <a:lvl4pPr marL="1600023" indent="-228574">
              <a:defRPr sz="2400">
                <a:solidFill>
                  <a:schemeClr val="tx1"/>
                </a:solidFill>
                <a:latin typeface="Century Gothic" panose="020B0502020202020204" pitchFamily="34" charset="0"/>
              </a:defRPr>
            </a:lvl4pPr>
            <a:lvl5pPr marL="2057173" indent="-228574">
              <a:defRPr sz="2400">
                <a:solidFill>
                  <a:schemeClr val="tx1"/>
                </a:solidFill>
                <a:latin typeface="Century Gothic" panose="020B0502020202020204" pitchFamily="34" charset="0"/>
              </a:defRPr>
            </a:lvl5pPr>
            <a:lvl6pPr marL="2514322" indent="-228574" eaLnBrk="0" fontAlgn="base" hangingPunct="0">
              <a:spcBef>
                <a:spcPct val="0"/>
              </a:spcBef>
              <a:spcAft>
                <a:spcPct val="0"/>
              </a:spcAft>
              <a:defRPr sz="2400">
                <a:solidFill>
                  <a:schemeClr val="tx1"/>
                </a:solidFill>
                <a:latin typeface="Century Gothic" panose="020B0502020202020204" pitchFamily="34" charset="0"/>
              </a:defRPr>
            </a:lvl6pPr>
            <a:lvl7pPr marL="2971471" indent="-228574" eaLnBrk="0" fontAlgn="base" hangingPunct="0">
              <a:spcBef>
                <a:spcPct val="0"/>
              </a:spcBef>
              <a:spcAft>
                <a:spcPct val="0"/>
              </a:spcAft>
              <a:defRPr sz="2400">
                <a:solidFill>
                  <a:schemeClr val="tx1"/>
                </a:solidFill>
                <a:latin typeface="Century Gothic" panose="020B0502020202020204" pitchFamily="34" charset="0"/>
              </a:defRPr>
            </a:lvl7pPr>
            <a:lvl8pPr marL="3428620" indent="-228574" eaLnBrk="0" fontAlgn="base" hangingPunct="0">
              <a:spcBef>
                <a:spcPct val="0"/>
              </a:spcBef>
              <a:spcAft>
                <a:spcPct val="0"/>
              </a:spcAft>
              <a:defRPr sz="2400">
                <a:solidFill>
                  <a:schemeClr val="tx1"/>
                </a:solidFill>
                <a:latin typeface="Century Gothic" panose="020B0502020202020204" pitchFamily="34" charset="0"/>
              </a:defRPr>
            </a:lvl8pPr>
            <a:lvl9pPr marL="3885770" indent="-228574" eaLnBrk="0" fontAlgn="base" hangingPunct="0">
              <a:spcBef>
                <a:spcPct val="0"/>
              </a:spcBef>
              <a:spcAft>
                <a:spcPct val="0"/>
              </a:spcAft>
              <a:defRPr sz="2400">
                <a:solidFill>
                  <a:schemeClr val="tx1"/>
                </a:solidFill>
                <a:latin typeface="Century Gothic" panose="020B0502020202020204" pitchFamily="34" charset="0"/>
              </a:defRPr>
            </a:lvl9pPr>
          </a:lstStyle>
          <a:p>
            <a:fld id="{49C56C58-9FC7-4BC0-A29F-D10EFF5333F5}" type="slidenum">
              <a:rPr lang="en-US" altLang="en-US" sz="1200">
                <a:latin typeface="Times" panose="02020603050405020304" pitchFamily="18" charset="0"/>
              </a:rPr>
              <a:pPr/>
              <a:t>16</a:t>
            </a:fld>
            <a:endParaRPr lang="en-US" altLang="en-US" sz="1200" dirty="0">
              <a:latin typeface="Times" panose="02020603050405020304" pitchFamily="18" charset="0"/>
            </a:endParaRPr>
          </a:p>
        </p:txBody>
      </p:sp>
    </p:spTree>
    <p:extLst>
      <p:ext uri="{BB962C8B-B14F-4D97-AF65-F5344CB8AC3E}">
        <p14:creationId xmlns:p14="http://schemas.microsoft.com/office/powerpoint/2010/main" val="2277860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Slide Image Placeholder 1"/>
          <p:cNvSpPr>
            <a:spLocks noGrp="1" noRot="1" noChangeAspect="1" noTextEdit="1"/>
          </p:cNvSpPr>
          <p:nvPr>
            <p:ph type="sldImg"/>
          </p:nvPr>
        </p:nvSpPr>
        <p:spPr>
          <a:ln/>
        </p:spPr>
      </p:sp>
      <p:sp>
        <p:nvSpPr>
          <p:cNvPr id="287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b="1" dirty="0" smtClean="0"/>
              <a:t>2:03		3:13</a:t>
            </a:r>
          </a:p>
        </p:txBody>
      </p:sp>
      <p:sp>
        <p:nvSpPr>
          <p:cNvPr id="287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868" indent="-285718">
              <a:defRPr sz="2400">
                <a:solidFill>
                  <a:schemeClr val="tx1"/>
                </a:solidFill>
                <a:latin typeface="Century Gothic" panose="020B0502020202020204" pitchFamily="34" charset="0"/>
              </a:defRPr>
            </a:lvl2pPr>
            <a:lvl3pPr marL="1142874" indent="-228574">
              <a:defRPr sz="2400">
                <a:solidFill>
                  <a:schemeClr val="tx1"/>
                </a:solidFill>
                <a:latin typeface="Century Gothic" panose="020B0502020202020204" pitchFamily="34" charset="0"/>
              </a:defRPr>
            </a:lvl3pPr>
            <a:lvl4pPr marL="1600023" indent="-228574">
              <a:defRPr sz="2400">
                <a:solidFill>
                  <a:schemeClr val="tx1"/>
                </a:solidFill>
                <a:latin typeface="Century Gothic" panose="020B0502020202020204" pitchFamily="34" charset="0"/>
              </a:defRPr>
            </a:lvl4pPr>
            <a:lvl5pPr marL="2057173" indent="-228574">
              <a:defRPr sz="2400">
                <a:solidFill>
                  <a:schemeClr val="tx1"/>
                </a:solidFill>
                <a:latin typeface="Century Gothic" panose="020B0502020202020204" pitchFamily="34" charset="0"/>
              </a:defRPr>
            </a:lvl5pPr>
            <a:lvl6pPr marL="2514322" indent="-228574" eaLnBrk="0" fontAlgn="base" hangingPunct="0">
              <a:spcBef>
                <a:spcPct val="0"/>
              </a:spcBef>
              <a:spcAft>
                <a:spcPct val="0"/>
              </a:spcAft>
              <a:defRPr sz="2400">
                <a:solidFill>
                  <a:schemeClr val="tx1"/>
                </a:solidFill>
                <a:latin typeface="Century Gothic" panose="020B0502020202020204" pitchFamily="34" charset="0"/>
              </a:defRPr>
            </a:lvl6pPr>
            <a:lvl7pPr marL="2971471" indent="-228574" eaLnBrk="0" fontAlgn="base" hangingPunct="0">
              <a:spcBef>
                <a:spcPct val="0"/>
              </a:spcBef>
              <a:spcAft>
                <a:spcPct val="0"/>
              </a:spcAft>
              <a:defRPr sz="2400">
                <a:solidFill>
                  <a:schemeClr val="tx1"/>
                </a:solidFill>
                <a:latin typeface="Century Gothic" panose="020B0502020202020204" pitchFamily="34" charset="0"/>
              </a:defRPr>
            </a:lvl7pPr>
            <a:lvl8pPr marL="3428620" indent="-228574" eaLnBrk="0" fontAlgn="base" hangingPunct="0">
              <a:spcBef>
                <a:spcPct val="0"/>
              </a:spcBef>
              <a:spcAft>
                <a:spcPct val="0"/>
              </a:spcAft>
              <a:defRPr sz="2400">
                <a:solidFill>
                  <a:schemeClr val="tx1"/>
                </a:solidFill>
                <a:latin typeface="Century Gothic" panose="020B0502020202020204" pitchFamily="34" charset="0"/>
              </a:defRPr>
            </a:lvl8pPr>
            <a:lvl9pPr marL="3885770" indent="-228574" eaLnBrk="0" fontAlgn="base" hangingPunct="0">
              <a:spcBef>
                <a:spcPct val="0"/>
              </a:spcBef>
              <a:spcAft>
                <a:spcPct val="0"/>
              </a:spcAft>
              <a:defRPr sz="2400">
                <a:solidFill>
                  <a:schemeClr val="tx1"/>
                </a:solidFill>
                <a:latin typeface="Century Gothic" panose="020B0502020202020204" pitchFamily="34" charset="0"/>
              </a:defRPr>
            </a:lvl9pPr>
          </a:lstStyle>
          <a:p>
            <a:fld id="{DE831EB5-E316-4F6D-9B1F-3F18A9AC96F2}" type="slidenum">
              <a:rPr lang="en-US" altLang="en-US" sz="1200">
                <a:latin typeface="Times" panose="02020603050405020304" pitchFamily="18" charset="0"/>
              </a:rPr>
              <a:pPr/>
              <a:t>17</a:t>
            </a:fld>
            <a:endParaRPr lang="en-US" altLang="en-US" sz="1200" dirty="0">
              <a:latin typeface="Times" panose="02020603050405020304" pitchFamily="18" charset="0"/>
            </a:endParaRPr>
          </a:p>
        </p:txBody>
      </p:sp>
    </p:spTree>
    <p:extLst>
      <p:ext uri="{BB962C8B-B14F-4D97-AF65-F5344CB8AC3E}">
        <p14:creationId xmlns:p14="http://schemas.microsoft.com/office/powerpoint/2010/main" val="18992302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sz="2000" b="1" dirty="0"/>
              <a:t>Start the video – STOP at the 4:23 mark</a:t>
            </a:r>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18</a:t>
            </a:fld>
            <a:endParaRPr lang="en-US" dirty="0"/>
          </a:p>
        </p:txBody>
      </p:sp>
    </p:spTree>
    <p:extLst>
      <p:ext uri="{BB962C8B-B14F-4D97-AF65-F5344CB8AC3E}">
        <p14:creationId xmlns:p14="http://schemas.microsoft.com/office/powerpoint/2010/main" val="2406132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smtClean="0"/>
              <a:t>We are not suggesting this test may have had some bias – only using for discussion purposes</a:t>
            </a:r>
          </a:p>
          <a:p>
            <a:pPr defTabSz="914300">
              <a:defRPr/>
            </a:pPr>
            <a:endParaRPr lang="en-US" dirty="0" smtClean="0"/>
          </a:p>
          <a:p>
            <a:pPr defTabSz="914300">
              <a:defRPr/>
            </a:pPr>
            <a:endParaRPr lang="en-US" dirty="0" smtClean="0"/>
          </a:p>
          <a:p>
            <a:pPr defTabSz="914300">
              <a:defRPr/>
            </a:pPr>
            <a:r>
              <a:rPr lang="en-US" dirty="0" smtClean="0"/>
              <a:t>Extra video:</a:t>
            </a:r>
            <a:r>
              <a:rPr lang="en-US" baseline="0" dirty="0" smtClean="0"/>
              <a:t> </a:t>
            </a:r>
            <a:r>
              <a:rPr lang="en-US" dirty="0" smtClean="0">
                <a:hlinkClick r:id="rId3"/>
              </a:rPr>
              <a:t>https://www.youtube.com/watch?v=PdhzZ56D4Kc</a:t>
            </a:r>
            <a:endParaRPr lang="en-US" dirty="0" smtClean="0"/>
          </a:p>
          <a:p>
            <a:pPr defTabSz="914300">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19</a:t>
            </a:fld>
            <a:endParaRPr lang="en-US" dirty="0"/>
          </a:p>
        </p:txBody>
      </p:sp>
    </p:spTree>
    <p:extLst>
      <p:ext uri="{BB962C8B-B14F-4D97-AF65-F5344CB8AC3E}">
        <p14:creationId xmlns:p14="http://schemas.microsoft.com/office/powerpoint/2010/main" val="419970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2</a:t>
            </a:fld>
            <a:endParaRPr lang="en-US" dirty="0"/>
          </a:p>
        </p:txBody>
      </p:sp>
    </p:spTree>
    <p:extLst>
      <p:ext uri="{BB962C8B-B14F-4D97-AF65-F5344CB8AC3E}">
        <p14:creationId xmlns:p14="http://schemas.microsoft.com/office/powerpoint/2010/main" val="948840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ChangeArrowheads="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a:p>
            <a:pPr eaLnBrk="1" hangingPunct="1">
              <a:spcBef>
                <a:spcPct val="0"/>
              </a:spcBef>
            </a:pPr>
            <a:endParaRPr lang="en-US" altLang="en-US" b="1" dirty="0" smtClean="0"/>
          </a:p>
          <a:p>
            <a:pPr eaLnBrk="1" hangingPunct="1">
              <a:spcBef>
                <a:spcPct val="0"/>
              </a:spcBef>
            </a:pPr>
            <a:r>
              <a:rPr lang="en-US" altLang="en-US" dirty="0" smtClean="0"/>
              <a:t>	</a:t>
            </a:r>
          </a:p>
          <a:p>
            <a:endParaRPr lang="en-US" altLang="en-US" dirty="0" smtClean="0"/>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868" indent="-285718">
              <a:defRPr sz="2400">
                <a:solidFill>
                  <a:schemeClr val="tx1"/>
                </a:solidFill>
                <a:latin typeface="Century Gothic" panose="020B0502020202020204" pitchFamily="34" charset="0"/>
              </a:defRPr>
            </a:lvl2pPr>
            <a:lvl3pPr marL="1142874" indent="-228574">
              <a:defRPr sz="2400">
                <a:solidFill>
                  <a:schemeClr val="tx1"/>
                </a:solidFill>
                <a:latin typeface="Century Gothic" panose="020B0502020202020204" pitchFamily="34" charset="0"/>
              </a:defRPr>
            </a:lvl3pPr>
            <a:lvl4pPr marL="1600023" indent="-228574">
              <a:defRPr sz="2400">
                <a:solidFill>
                  <a:schemeClr val="tx1"/>
                </a:solidFill>
                <a:latin typeface="Century Gothic" panose="020B0502020202020204" pitchFamily="34" charset="0"/>
              </a:defRPr>
            </a:lvl4pPr>
            <a:lvl5pPr marL="2057173" indent="-228574">
              <a:defRPr sz="2400">
                <a:solidFill>
                  <a:schemeClr val="tx1"/>
                </a:solidFill>
                <a:latin typeface="Century Gothic" panose="020B0502020202020204" pitchFamily="34" charset="0"/>
              </a:defRPr>
            </a:lvl5pPr>
            <a:lvl6pPr marL="2514322" indent="-228574" eaLnBrk="0" fontAlgn="base" hangingPunct="0">
              <a:spcBef>
                <a:spcPct val="0"/>
              </a:spcBef>
              <a:spcAft>
                <a:spcPct val="0"/>
              </a:spcAft>
              <a:defRPr sz="2400">
                <a:solidFill>
                  <a:schemeClr val="tx1"/>
                </a:solidFill>
                <a:latin typeface="Century Gothic" panose="020B0502020202020204" pitchFamily="34" charset="0"/>
              </a:defRPr>
            </a:lvl6pPr>
            <a:lvl7pPr marL="2971471" indent="-228574" eaLnBrk="0" fontAlgn="base" hangingPunct="0">
              <a:spcBef>
                <a:spcPct val="0"/>
              </a:spcBef>
              <a:spcAft>
                <a:spcPct val="0"/>
              </a:spcAft>
              <a:defRPr sz="2400">
                <a:solidFill>
                  <a:schemeClr val="tx1"/>
                </a:solidFill>
                <a:latin typeface="Century Gothic" panose="020B0502020202020204" pitchFamily="34" charset="0"/>
              </a:defRPr>
            </a:lvl7pPr>
            <a:lvl8pPr marL="3428620" indent="-228574" eaLnBrk="0" fontAlgn="base" hangingPunct="0">
              <a:spcBef>
                <a:spcPct val="0"/>
              </a:spcBef>
              <a:spcAft>
                <a:spcPct val="0"/>
              </a:spcAft>
              <a:defRPr sz="2400">
                <a:solidFill>
                  <a:schemeClr val="tx1"/>
                </a:solidFill>
                <a:latin typeface="Century Gothic" panose="020B0502020202020204" pitchFamily="34" charset="0"/>
              </a:defRPr>
            </a:lvl8pPr>
            <a:lvl9pPr marL="3885770" indent="-228574" eaLnBrk="0" fontAlgn="base" hangingPunct="0">
              <a:spcBef>
                <a:spcPct val="0"/>
              </a:spcBef>
              <a:spcAft>
                <a:spcPct val="0"/>
              </a:spcAft>
              <a:defRPr sz="2400">
                <a:solidFill>
                  <a:schemeClr val="tx1"/>
                </a:solidFill>
                <a:latin typeface="Century Gothic" panose="020B0502020202020204" pitchFamily="34" charset="0"/>
              </a:defRPr>
            </a:lvl9pPr>
          </a:lstStyle>
          <a:p>
            <a:fld id="{CEF59480-0F61-46C6-A9CB-3DE2A4FFA5E5}" type="slidenum">
              <a:rPr lang="en-US" altLang="en-US" sz="1200">
                <a:solidFill>
                  <a:srgbClr val="000000"/>
                </a:solidFill>
                <a:latin typeface="Times" panose="02020603050405020304" pitchFamily="18" charset="0"/>
              </a:rPr>
              <a:pPr/>
              <a:t>20</a:t>
            </a:fld>
            <a:endParaRPr lang="en-US" altLang="en-US" sz="1200" dirty="0">
              <a:solidFill>
                <a:srgbClr val="000000"/>
              </a:solidFill>
              <a:latin typeface="Times" panose="02020603050405020304" pitchFamily="18" charset="0"/>
            </a:endParaRPr>
          </a:p>
        </p:txBody>
      </p:sp>
    </p:spTree>
    <p:extLst>
      <p:ext uri="{BB962C8B-B14F-4D97-AF65-F5344CB8AC3E}">
        <p14:creationId xmlns:p14="http://schemas.microsoft.com/office/powerpoint/2010/main" val="10470953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21</a:t>
            </a:fld>
            <a:endParaRPr lang="en-US" dirty="0"/>
          </a:p>
        </p:txBody>
      </p:sp>
    </p:spTree>
    <p:extLst>
      <p:ext uri="{BB962C8B-B14F-4D97-AF65-F5344CB8AC3E}">
        <p14:creationId xmlns:p14="http://schemas.microsoft.com/office/powerpoint/2010/main" val="1981353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22</a:t>
            </a:fld>
            <a:endParaRPr lang="en-US" dirty="0"/>
          </a:p>
        </p:txBody>
      </p:sp>
    </p:spTree>
    <p:extLst>
      <p:ext uri="{BB962C8B-B14F-4D97-AF65-F5344CB8AC3E}">
        <p14:creationId xmlns:p14="http://schemas.microsoft.com/office/powerpoint/2010/main" val="15290351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sz="2000" b="1" dirty="0"/>
              <a:t>Start the video – STOP at the 4:23 mark</a:t>
            </a:r>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23</a:t>
            </a:fld>
            <a:endParaRPr lang="en-US" dirty="0"/>
          </a:p>
        </p:txBody>
      </p:sp>
    </p:spTree>
    <p:extLst>
      <p:ext uri="{BB962C8B-B14F-4D97-AF65-F5344CB8AC3E}">
        <p14:creationId xmlns:p14="http://schemas.microsoft.com/office/powerpoint/2010/main" val="18825699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smtClean="0"/>
              <a:t>We are not suggesting this test may have had some bias – only using for discussion purposes. This</a:t>
            </a:r>
            <a:r>
              <a:rPr lang="en-US" baseline="0" dirty="0" smtClean="0"/>
              <a:t> experiment was first conducted in the 1950”s</a:t>
            </a:r>
            <a:endParaRPr lang="en-US" dirty="0" smtClean="0"/>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24</a:t>
            </a:fld>
            <a:endParaRPr lang="en-US" dirty="0"/>
          </a:p>
        </p:txBody>
      </p:sp>
    </p:spTree>
    <p:extLst>
      <p:ext uri="{BB962C8B-B14F-4D97-AF65-F5344CB8AC3E}">
        <p14:creationId xmlns:p14="http://schemas.microsoft.com/office/powerpoint/2010/main" val="36353737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smtClean="0"/>
              <a:t>We are not suggesting this test may have had some bias – only using for discussion purposes. This</a:t>
            </a:r>
            <a:r>
              <a:rPr lang="en-US" baseline="0" dirty="0" smtClean="0"/>
              <a:t> experiment was first conducted in the 1950”s</a:t>
            </a:r>
            <a:endParaRPr lang="en-US" dirty="0" smtClean="0"/>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25</a:t>
            </a:fld>
            <a:endParaRPr lang="en-US" dirty="0"/>
          </a:p>
        </p:txBody>
      </p:sp>
    </p:spTree>
    <p:extLst>
      <p:ext uri="{BB962C8B-B14F-4D97-AF65-F5344CB8AC3E}">
        <p14:creationId xmlns:p14="http://schemas.microsoft.com/office/powerpoint/2010/main" val="8579985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26</a:t>
            </a:fld>
            <a:endParaRPr lang="en-US" dirty="0"/>
          </a:p>
        </p:txBody>
      </p:sp>
    </p:spTree>
    <p:extLst>
      <p:ext uri="{BB962C8B-B14F-4D97-AF65-F5344CB8AC3E}">
        <p14:creationId xmlns:p14="http://schemas.microsoft.com/office/powerpoint/2010/main" val="28741619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Slide Image Placeholder 1"/>
          <p:cNvSpPr>
            <a:spLocks noGrp="1" noRot="1" noChangeAspect="1" noTextEdit="1"/>
          </p:cNvSpPr>
          <p:nvPr>
            <p:ph type="sldImg"/>
          </p:nvPr>
        </p:nvSpPr>
        <p:spPr>
          <a:ln/>
        </p:spPr>
      </p:sp>
      <p:sp>
        <p:nvSpPr>
          <p:cNvPr id="295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r>
              <a:rPr lang="en-US" altLang="en-US" b="1" dirty="0" smtClean="0"/>
              <a:t>	4:06	</a:t>
            </a:r>
            <a:r>
              <a:rPr lang="en-US" altLang="en-US" dirty="0" smtClean="0"/>
              <a:t>	</a:t>
            </a:r>
          </a:p>
        </p:txBody>
      </p:sp>
      <p:sp>
        <p:nvSpPr>
          <p:cNvPr id="295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868" indent="-285718">
              <a:defRPr sz="2400">
                <a:solidFill>
                  <a:schemeClr val="tx1"/>
                </a:solidFill>
                <a:latin typeface="Century Gothic" panose="020B0502020202020204" pitchFamily="34" charset="0"/>
              </a:defRPr>
            </a:lvl2pPr>
            <a:lvl3pPr marL="1142874" indent="-228574">
              <a:defRPr sz="2400">
                <a:solidFill>
                  <a:schemeClr val="tx1"/>
                </a:solidFill>
                <a:latin typeface="Century Gothic" panose="020B0502020202020204" pitchFamily="34" charset="0"/>
              </a:defRPr>
            </a:lvl3pPr>
            <a:lvl4pPr marL="1600023" indent="-228574">
              <a:defRPr sz="2400">
                <a:solidFill>
                  <a:schemeClr val="tx1"/>
                </a:solidFill>
                <a:latin typeface="Century Gothic" panose="020B0502020202020204" pitchFamily="34" charset="0"/>
              </a:defRPr>
            </a:lvl4pPr>
            <a:lvl5pPr marL="2057173" indent="-228574">
              <a:defRPr sz="2400">
                <a:solidFill>
                  <a:schemeClr val="tx1"/>
                </a:solidFill>
                <a:latin typeface="Century Gothic" panose="020B0502020202020204" pitchFamily="34" charset="0"/>
              </a:defRPr>
            </a:lvl5pPr>
            <a:lvl6pPr marL="2514322" indent="-228574" eaLnBrk="0" fontAlgn="base" hangingPunct="0">
              <a:spcBef>
                <a:spcPct val="0"/>
              </a:spcBef>
              <a:spcAft>
                <a:spcPct val="0"/>
              </a:spcAft>
              <a:defRPr sz="2400">
                <a:solidFill>
                  <a:schemeClr val="tx1"/>
                </a:solidFill>
                <a:latin typeface="Century Gothic" panose="020B0502020202020204" pitchFamily="34" charset="0"/>
              </a:defRPr>
            </a:lvl6pPr>
            <a:lvl7pPr marL="2971471" indent="-228574" eaLnBrk="0" fontAlgn="base" hangingPunct="0">
              <a:spcBef>
                <a:spcPct val="0"/>
              </a:spcBef>
              <a:spcAft>
                <a:spcPct val="0"/>
              </a:spcAft>
              <a:defRPr sz="2400">
                <a:solidFill>
                  <a:schemeClr val="tx1"/>
                </a:solidFill>
                <a:latin typeface="Century Gothic" panose="020B0502020202020204" pitchFamily="34" charset="0"/>
              </a:defRPr>
            </a:lvl7pPr>
            <a:lvl8pPr marL="3428620" indent="-228574" eaLnBrk="0" fontAlgn="base" hangingPunct="0">
              <a:spcBef>
                <a:spcPct val="0"/>
              </a:spcBef>
              <a:spcAft>
                <a:spcPct val="0"/>
              </a:spcAft>
              <a:defRPr sz="2400">
                <a:solidFill>
                  <a:schemeClr val="tx1"/>
                </a:solidFill>
                <a:latin typeface="Century Gothic" panose="020B0502020202020204" pitchFamily="34" charset="0"/>
              </a:defRPr>
            </a:lvl8pPr>
            <a:lvl9pPr marL="3885770" indent="-228574" eaLnBrk="0" fontAlgn="base" hangingPunct="0">
              <a:spcBef>
                <a:spcPct val="0"/>
              </a:spcBef>
              <a:spcAft>
                <a:spcPct val="0"/>
              </a:spcAft>
              <a:defRPr sz="2400">
                <a:solidFill>
                  <a:schemeClr val="tx1"/>
                </a:solidFill>
                <a:latin typeface="Century Gothic" panose="020B0502020202020204" pitchFamily="34" charset="0"/>
              </a:defRPr>
            </a:lvl9pPr>
          </a:lstStyle>
          <a:p>
            <a:fld id="{5FDDB468-B85D-4876-8D42-F0239348AD3E}" type="slidenum">
              <a:rPr lang="en-US" altLang="en-US" sz="1200">
                <a:solidFill>
                  <a:srgbClr val="000000"/>
                </a:solidFill>
                <a:latin typeface="Times" panose="02020603050405020304" pitchFamily="18" charset="0"/>
              </a:rPr>
              <a:pPr/>
              <a:t>27</a:t>
            </a:fld>
            <a:endParaRPr lang="en-US" altLang="en-US" sz="1200" dirty="0">
              <a:solidFill>
                <a:srgbClr val="000000"/>
              </a:solidFill>
              <a:latin typeface="Times" panose="02020603050405020304" pitchFamily="18" charset="0"/>
            </a:endParaRPr>
          </a:p>
        </p:txBody>
      </p:sp>
    </p:spTree>
    <p:extLst>
      <p:ext uri="{BB962C8B-B14F-4D97-AF65-F5344CB8AC3E}">
        <p14:creationId xmlns:p14="http://schemas.microsoft.com/office/powerpoint/2010/main" val="6563095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sz="1600" b="1" dirty="0"/>
              <a:t>Pause at 1:0</a:t>
            </a:r>
            <a:r>
              <a:rPr lang="en-US" b="1" dirty="0" smtClean="0"/>
              <a:t>8</a:t>
            </a:r>
            <a:r>
              <a:rPr lang="en-US" dirty="0" smtClean="0"/>
              <a:t> before he gives</a:t>
            </a:r>
            <a:r>
              <a:rPr lang="en-US" baseline="0" dirty="0" smtClean="0"/>
              <a:t> the answer of 13 passes. Then resume and the announcer says 13 and also says did you see the moon walking bear.</a:t>
            </a:r>
            <a:endParaRPr lang="en-US" dirty="0" smtClean="0"/>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28</a:t>
            </a:fld>
            <a:endParaRPr lang="en-US" dirty="0"/>
          </a:p>
        </p:txBody>
      </p:sp>
    </p:spTree>
    <p:extLst>
      <p:ext uri="{BB962C8B-B14F-4D97-AF65-F5344CB8AC3E}">
        <p14:creationId xmlns:p14="http://schemas.microsoft.com/office/powerpoint/2010/main" val="2270640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29</a:t>
            </a:fld>
            <a:endParaRPr lang="en-US" dirty="0"/>
          </a:p>
        </p:txBody>
      </p:sp>
    </p:spTree>
    <p:extLst>
      <p:ext uri="{BB962C8B-B14F-4D97-AF65-F5344CB8AC3E}">
        <p14:creationId xmlns:p14="http://schemas.microsoft.com/office/powerpoint/2010/main" val="2608697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Kleenex</a:t>
            </a:r>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a:t>
            </a:fld>
            <a:endParaRPr lang="en-US" dirty="0"/>
          </a:p>
        </p:txBody>
      </p:sp>
    </p:spTree>
    <p:extLst>
      <p:ext uri="{BB962C8B-B14F-4D97-AF65-F5344CB8AC3E}">
        <p14:creationId xmlns:p14="http://schemas.microsoft.com/office/powerpoint/2010/main" val="5702552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ChangeArrowheads="1" noTextEdit="1"/>
          </p:cNvSpPr>
          <p:nvPr>
            <p:ph type="sldImg"/>
          </p:nvPr>
        </p:nvSpPr>
        <p:spPr>
          <a:ln/>
        </p:spPr>
      </p:sp>
      <p:sp>
        <p:nvSpPr>
          <p:cNvPr id="314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a:p>
            <a:pPr eaLnBrk="1" hangingPunct="1">
              <a:spcBef>
                <a:spcPct val="0"/>
              </a:spcBef>
            </a:pPr>
            <a:endParaRPr lang="en-US" altLang="en-US" b="1" dirty="0" smtClean="0"/>
          </a:p>
          <a:p>
            <a:pPr eaLnBrk="1" hangingPunct="1">
              <a:spcBef>
                <a:spcPct val="0"/>
              </a:spcBef>
            </a:pPr>
            <a:r>
              <a:rPr lang="en-US" altLang="en-US" dirty="0" smtClean="0"/>
              <a:t>	</a:t>
            </a:r>
          </a:p>
          <a:p>
            <a:pPr eaLnBrk="1" hangingPunct="1">
              <a:spcBef>
                <a:spcPct val="0"/>
              </a:spcBef>
            </a:pPr>
            <a:r>
              <a:rPr lang="en-US" altLang="en-US" dirty="0" smtClean="0"/>
              <a:t>Do in pairs.  Find a partner.  One person reads the first paragraph.  Switch roles.  The second person reads the 2</a:t>
            </a:r>
            <a:r>
              <a:rPr lang="en-US" altLang="en-US" baseline="30000" dirty="0" smtClean="0"/>
              <a:t>nd</a:t>
            </a:r>
            <a:r>
              <a:rPr lang="en-US" altLang="en-US" dirty="0" smtClean="0"/>
              <a:t> paragraph</a:t>
            </a:r>
          </a:p>
          <a:p>
            <a:endParaRPr lang="en-US" altLang="en-US" dirty="0" smtClean="0"/>
          </a:p>
        </p:txBody>
      </p:sp>
      <p:sp>
        <p:nvSpPr>
          <p:cNvPr id="314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entury Gothic" panose="020B0502020202020204" pitchFamily="34" charset="0"/>
              </a:defRPr>
            </a:lvl1pPr>
            <a:lvl2pPr marL="742868" indent="-285718">
              <a:defRPr sz="2400">
                <a:solidFill>
                  <a:schemeClr val="tx1"/>
                </a:solidFill>
                <a:latin typeface="Century Gothic" panose="020B0502020202020204" pitchFamily="34" charset="0"/>
              </a:defRPr>
            </a:lvl2pPr>
            <a:lvl3pPr marL="1142874" indent="-228574">
              <a:defRPr sz="2400">
                <a:solidFill>
                  <a:schemeClr val="tx1"/>
                </a:solidFill>
                <a:latin typeface="Century Gothic" panose="020B0502020202020204" pitchFamily="34" charset="0"/>
              </a:defRPr>
            </a:lvl3pPr>
            <a:lvl4pPr marL="1600023" indent="-228574">
              <a:defRPr sz="2400">
                <a:solidFill>
                  <a:schemeClr val="tx1"/>
                </a:solidFill>
                <a:latin typeface="Century Gothic" panose="020B0502020202020204" pitchFamily="34" charset="0"/>
              </a:defRPr>
            </a:lvl4pPr>
            <a:lvl5pPr marL="2057173" indent="-228574">
              <a:defRPr sz="2400">
                <a:solidFill>
                  <a:schemeClr val="tx1"/>
                </a:solidFill>
                <a:latin typeface="Century Gothic" panose="020B0502020202020204" pitchFamily="34" charset="0"/>
              </a:defRPr>
            </a:lvl5pPr>
            <a:lvl6pPr marL="2514322" indent="-228574" eaLnBrk="0" fontAlgn="base" hangingPunct="0">
              <a:spcBef>
                <a:spcPct val="0"/>
              </a:spcBef>
              <a:spcAft>
                <a:spcPct val="0"/>
              </a:spcAft>
              <a:defRPr sz="2400">
                <a:solidFill>
                  <a:schemeClr val="tx1"/>
                </a:solidFill>
                <a:latin typeface="Century Gothic" panose="020B0502020202020204" pitchFamily="34" charset="0"/>
              </a:defRPr>
            </a:lvl6pPr>
            <a:lvl7pPr marL="2971471" indent="-228574" eaLnBrk="0" fontAlgn="base" hangingPunct="0">
              <a:spcBef>
                <a:spcPct val="0"/>
              </a:spcBef>
              <a:spcAft>
                <a:spcPct val="0"/>
              </a:spcAft>
              <a:defRPr sz="2400">
                <a:solidFill>
                  <a:schemeClr val="tx1"/>
                </a:solidFill>
                <a:latin typeface="Century Gothic" panose="020B0502020202020204" pitchFamily="34" charset="0"/>
              </a:defRPr>
            </a:lvl7pPr>
            <a:lvl8pPr marL="3428620" indent="-228574" eaLnBrk="0" fontAlgn="base" hangingPunct="0">
              <a:spcBef>
                <a:spcPct val="0"/>
              </a:spcBef>
              <a:spcAft>
                <a:spcPct val="0"/>
              </a:spcAft>
              <a:defRPr sz="2400">
                <a:solidFill>
                  <a:schemeClr val="tx1"/>
                </a:solidFill>
                <a:latin typeface="Century Gothic" panose="020B0502020202020204" pitchFamily="34" charset="0"/>
              </a:defRPr>
            </a:lvl8pPr>
            <a:lvl9pPr marL="3885770" indent="-228574" eaLnBrk="0" fontAlgn="base" hangingPunct="0">
              <a:spcBef>
                <a:spcPct val="0"/>
              </a:spcBef>
              <a:spcAft>
                <a:spcPct val="0"/>
              </a:spcAft>
              <a:defRPr sz="2400">
                <a:solidFill>
                  <a:schemeClr val="tx1"/>
                </a:solidFill>
                <a:latin typeface="Century Gothic" panose="020B0502020202020204" pitchFamily="34" charset="0"/>
              </a:defRPr>
            </a:lvl9pPr>
          </a:lstStyle>
          <a:p>
            <a:fld id="{4E8E3AE6-2261-494D-919C-92A2D0DEBBE4}" type="slidenum">
              <a:rPr lang="en-US" altLang="en-US" sz="1200">
                <a:solidFill>
                  <a:srgbClr val="000000"/>
                </a:solidFill>
                <a:latin typeface="Times" panose="02020603050405020304" pitchFamily="18" charset="0"/>
              </a:rPr>
              <a:pPr/>
              <a:t>30</a:t>
            </a:fld>
            <a:endParaRPr lang="en-US" altLang="en-US" sz="1200" dirty="0">
              <a:solidFill>
                <a:srgbClr val="000000"/>
              </a:solidFill>
              <a:latin typeface="Times" panose="02020603050405020304" pitchFamily="18" charset="0"/>
            </a:endParaRPr>
          </a:p>
        </p:txBody>
      </p:sp>
    </p:spTree>
    <p:extLst>
      <p:ext uri="{BB962C8B-B14F-4D97-AF65-F5344CB8AC3E}">
        <p14:creationId xmlns:p14="http://schemas.microsoft.com/office/powerpoint/2010/main" val="2674688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31</a:t>
            </a:fld>
            <a:endParaRPr lang="en-US" dirty="0"/>
          </a:p>
        </p:txBody>
      </p:sp>
    </p:spTree>
    <p:extLst>
      <p:ext uri="{BB962C8B-B14F-4D97-AF65-F5344CB8AC3E}">
        <p14:creationId xmlns:p14="http://schemas.microsoft.com/office/powerpoint/2010/main" val="13079721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32</a:t>
            </a:fld>
            <a:endParaRPr lang="en-US" dirty="0"/>
          </a:p>
        </p:txBody>
      </p:sp>
    </p:spTree>
    <p:extLst>
      <p:ext uri="{BB962C8B-B14F-4D97-AF65-F5344CB8AC3E}">
        <p14:creationId xmlns:p14="http://schemas.microsoft.com/office/powerpoint/2010/main" val="1972066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33</a:t>
            </a:fld>
            <a:endParaRPr lang="en-US" dirty="0"/>
          </a:p>
        </p:txBody>
      </p:sp>
    </p:spTree>
    <p:extLst>
      <p:ext uri="{BB962C8B-B14F-4D97-AF65-F5344CB8AC3E}">
        <p14:creationId xmlns:p14="http://schemas.microsoft.com/office/powerpoint/2010/main" val="7693624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34</a:t>
            </a:fld>
            <a:endParaRPr lang="en-US" dirty="0"/>
          </a:p>
        </p:txBody>
      </p:sp>
    </p:spTree>
    <p:extLst>
      <p:ext uri="{BB962C8B-B14F-4D97-AF65-F5344CB8AC3E}">
        <p14:creationId xmlns:p14="http://schemas.microsoft.com/office/powerpoint/2010/main" val="32394146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35</a:t>
            </a:fld>
            <a:endParaRPr lang="en-US" dirty="0"/>
          </a:p>
        </p:txBody>
      </p:sp>
    </p:spTree>
    <p:extLst>
      <p:ext uri="{BB962C8B-B14F-4D97-AF65-F5344CB8AC3E}">
        <p14:creationId xmlns:p14="http://schemas.microsoft.com/office/powerpoint/2010/main" val="6291649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36</a:t>
            </a:fld>
            <a:endParaRPr lang="en-US" dirty="0"/>
          </a:p>
        </p:txBody>
      </p:sp>
    </p:spTree>
    <p:extLst>
      <p:ext uri="{BB962C8B-B14F-4D97-AF65-F5344CB8AC3E}">
        <p14:creationId xmlns:p14="http://schemas.microsoft.com/office/powerpoint/2010/main" val="18507289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37</a:t>
            </a:fld>
            <a:endParaRPr lang="en-US" dirty="0"/>
          </a:p>
        </p:txBody>
      </p:sp>
    </p:spTree>
    <p:extLst>
      <p:ext uri="{BB962C8B-B14F-4D97-AF65-F5344CB8AC3E}">
        <p14:creationId xmlns:p14="http://schemas.microsoft.com/office/powerpoint/2010/main" val="40851363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extension:</a:t>
            </a:r>
          </a:p>
          <a:p>
            <a:pPr marL="171441" indent="-171441" defTabSz="914350">
              <a:buFont typeface="Arial" panose="020B0604020202020204" pitchFamily="34" charset="0"/>
              <a:buChar char="•"/>
              <a:defRPr/>
            </a:pPr>
            <a:r>
              <a:rPr lang="en-US" dirty="0">
                <a:solidFill>
                  <a:schemeClr val="tx2">
                    <a:lumMod val="60000"/>
                    <a:lumOff val="40000"/>
                  </a:schemeClr>
                </a:solidFill>
              </a:rPr>
              <a:t>Having concerns about hiring a black extension educator to work in a predominantly white county</a:t>
            </a:r>
          </a:p>
          <a:p>
            <a:pPr marL="171441" indent="-171441" defTabSz="914350">
              <a:buFont typeface="Arial" panose="020B0604020202020204" pitchFamily="34" charset="0"/>
              <a:buChar char="•"/>
              <a:defRPr/>
            </a:pPr>
            <a:r>
              <a:rPr lang="en-US" dirty="0">
                <a:solidFill>
                  <a:schemeClr val="tx2">
                    <a:lumMod val="60000"/>
                    <a:lumOff val="40000"/>
                  </a:schemeClr>
                </a:solidFill>
              </a:rPr>
              <a:t>Having an all white male extension board</a:t>
            </a:r>
          </a:p>
          <a:p>
            <a:pPr defTabSz="914350">
              <a:defRPr/>
            </a:pPr>
            <a:endParaRPr lang="en-US" dirty="0">
              <a:solidFill>
                <a:schemeClr val="tx2">
                  <a:lumMod val="60000"/>
                  <a:lumOff val="40000"/>
                </a:schemeClr>
              </a:solidFill>
            </a:endParaRPr>
          </a:p>
          <a:p>
            <a:pPr defTabSz="914350">
              <a:defRPr/>
            </a:pPr>
            <a:r>
              <a:rPr lang="en-US" dirty="0">
                <a:solidFill>
                  <a:schemeClr val="tx2">
                    <a:lumMod val="60000"/>
                    <a:lumOff val="40000"/>
                  </a:schemeClr>
                </a:solidFill>
              </a:rPr>
              <a:t>For COA</a:t>
            </a:r>
          </a:p>
          <a:p>
            <a:pPr marL="171441" indent="-171441">
              <a:buFont typeface="Arial" panose="020B0604020202020204" pitchFamily="34" charset="0"/>
              <a:buChar char="•"/>
            </a:pPr>
            <a:r>
              <a:rPr lang="en-US" dirty="0"/>
              <a:t>The cost of PWI – HBCU stereotypes</a:t>
            </a:r>
          </a:p>
          <a:p>
            <a:pPr marL="285734" indent="-285734">
              <a:buFont typeface="Arial" panose="020B0604020202020204" pitchFamily="34" charset="0"/>
              <a:buChar char="•"/>
            </a:pPr>
            <a:r>
              <a:rPr lang="en-US" dirty="0"/>
              <a:t>Having an all white male department</a:t>
            </a:r>
          </a:p>
          <a:p>
            <a:pPr defTabSz="914350">
              <a:defRPr/>
            </a:pPr>
            <a:endParaRPr lang="en-US" dirty="0">
              <a:solidFill>
                <a:schemeClr val="tx2">
                  <a:lumMod val="60000"/>
                  <a:lumOff val="40000"/>
                </a:schemeClr>
              </a:solidFill>
            </a:endParaRPr>
          </a:p>
          <a:p>
            <a:pPr defTabSz="914350">
              <a:defRPr/>
            </a:pPr>
            <a:endParaRPr lang="en-US" dirty="0">
              <a:solidFill>
                <a:schemeClr val="tx2">
                  <a:lumMod val="60000"/>
                  <a:lumOff val="40000"/>
                </a:schemeClr>
              </a:solidFill>
            </a:endParaRPr>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38</a:t>
            </a:fld>
            <a:endParaRPr lang="en-US" dirty="0"/>
          </a:p>
        </p:txBody>
      </p:sp>
    </p:spTree>
    <p:extLst>
      <p:ext uri="{BB962C8B-B14F-4D97-AF65-F5344CB8AC3E}">
        <p14:creationId xmlns:p14="http://schemas.microsoft.com/office/powerpoint/2010/main" val="38007765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39</a:t>
            </a:fld>
            <a:endParaRPr lang="en-US" dirty="0"/>
          </a:p>
        </p:txBody>
      </p:sp>
    </p:spTree>
    <p:extLst>
      <p:ext uri="{BB962C8B-B14F-4D97-AF65-F5344CB8AC3E}">
        <p14:creationId xmlns:p14="http://schemas.microsoft.com/office/powerpoint/2010/main" val="2297035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Kleenex</a:t>
            </a:r>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4</a:t>
            </a:fld>
            <a:endParaRPr lang="en-US" dirty="0"/>
          </a:p>
        </p:txBody>
      </p:sp>
    </p:spTree>
    <p:extLst>
      <p:ext uri="{BB962C8B-B14F-4D97-AF65-F5344CB8AC3E}">
        <p14:creationId xmlns:p14="http://schemas.microsoft.com/office/powerpoint/2010/main" val="3748742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40</a:t>
            </a:fld>
            <a:endParaRPr lang="en-US" dirty="0"/>
          </a:p>
        </p:txBody>
      </p:sp>
    </p:spTree>
    <p:extLst>
      <p:ext uri="{BB962C8B-B14F-4D97-AF65-F5344CB8AC3E}">
        <p14:creationId xmlns:p14="http://schemas.microsoft.com/office/powerpoint/2010/main" val="11046324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41</a:t>
            </a:fld>
            <a:endParaRPr lang="en-US" dirty="0"/>
          </a:p>
        </p:txBody>
      </p:sp>
    </p:spTree>
    <p:extLst>
      <p:ext uri="{BB962C8B-B14F-4D97-AF65-F5344CB8AC3E}">
        <p14:creationId xmlns:p14="http://schemas.microsoft.com/office/powerpoint/2010/main" val="18759175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42</a:t>
            </a:fld>
            <a:endParaRPr lang="en-US" dirty="0"/>
          </a:p>
        </p:txBody>
      </p:sp>
    </p:spTree>
    <p:extLst>
      <p:ext uri="{BB962C8B-B14F-4D97-AF65-F5344CB8AC3E}">
        <p14:creationId xmlns:p14="http://schemas.microsoft.com/office/powerpoint/2010/main" val="34455523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43</a:t>
            </a:fld>
            <a:endParaRPr lang="en-US" dirty="0"/>
          </a:p>
        </p:txBody>
      </p:sp>
    </p:spTree>
    <p:extLst>
      <p:ext uri="{BB962C8B-B14F-4D97-AF65-F5344CB8AC3E}">
        <p14:creationId xmlns:p14="http://schemas.microsoft.com/office/powerpoint/2010/main" val="15556854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44</a:t>
            </a:fld>
            <a:endParaRPr lang="en-US" dirty="0"/>
          </a:p>
        </p:txBody>
      </p:sp>
    </p:spTree>
    <p:extLst>
      <p:ext uri="{BB962C8B-B14F-4D97-AF65-F5344CB8AC3E}">
        <p14:creationId xmlns:p14="http://schemas.microsoft.com/office/powerpoint/2010/main" val="16082428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p>
        </p:txBody>
      </p:sp>
      <p:sp>
        <p:nvSpPr>
          <p:cNvPr id="4" name="Slide Number Placeholder 3"/>
          <p:cNvSpPr>
            <a:spLocks noGrp="1"/>
          </p:cNvSpPr>
          <p:nvPr>
            <p:ph type="sldNum" sz="quarter" idx="10"/>
          </p:nvPr>
        </p:nvSpPr>
        <p:spPr/>
        <p:txBody>
          <a:bodyPr/>
          <a:lstStyle/>
          <a:p>
            <a:fld id="{D12A0060-2831-44B8-8DEF-896B1F135812}" type="slidenum">
              <a:rPr lang="en-US" smtClean="0">
                <a:solidFill>
                  <a:prstClr val="black"/>
                </a:solidFill>
              </a:rPr>
              <a:pPr/>
              <a:t>45</a:t>
            </a:fld>
            <a:endParaRPr lang="en-US" dirty="0">
              <a:solidFill>
                <a:prstClr val="black"/>
              </a:solidFill>
            </a:endParaRPr>
          </a:p>
        </p:txBody>
      </p:sp>
      <p:sp>
        <p:nvSpPr>
          <p:cNvPr id="5" name="Date Placeholder 4"/>
          <p:cNvSpPr>
            <a:spLocks noGrp="1"/>
          </p:cNvSpPr>
          <p:nvPr>
            <p:ph type="dt" idx="11"/>
          </p:nvPr>
        </p:nvSpPr>
        <p:spPr/>
        <p:txBody>
          <a:bodyPr/>
          <a:lstStyle/>
          <a:p>
            <a:endParaRPr lang="en-US" dirty="0">
              <a:solidFill>
                <a:prstClr val="black"/>
              </a:solidFill>
            </a:endParaRPr>
          </a:p>
        </p:txBody>
      </p:sp>
    </p:spTree>
    <p:extLst>
      <p:ext uri="{BB962C8B-B14F-4D97-AF65-F5344CB8AC3E}">
        <p14:creationId xmlns:p14="http://schemas.microsoft.com/office/powerpoint/2010/main" val="1493363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5</a:t>
            </a:fld>
            <a:endParaRPr lang="en-US" dirty="0"/>
          </a:p>
        </p:txBody>
      </p:sp>
    </p:spTree>
    <p:extLst>
      <p:ext uri="{BB962C8B-B14F-4D97-AF65-F5344CB8AC3E}">
        <p14:creationId xmlns:p14="http://schemas.microsoft.com/office/powerpoint/2010/main" val="3766134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smtClean="0"/>
              <a:t>Share with the participants we are borrowing  from these sources to ensure fact based approach. We also understand that facts and research are only discussion points to find common ground. Not here to make people change their thinking, only want to expand the conversation. </a:t>
            </a:r>
            <a:r>
              <a:rPr lang="en-US" u="sng" dirty="0" smtClean="0"/>
              <a:t>Okay to be skeptical</a:t>
            </a:r>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6</a:t>
            </a:fld>
            <a:endParaRPr lang="en-US" dirty="0"/>
          </a:p>
        </p:txBody>
      </p:sp>
    </p:spTree>
    <p:extLst>
      <p:ext uri="{BB962C8B-B14F-4D97-AF65-F5344CB8AC3E}">
        <p14:creationId xmlns:p14="http://schemas.microsoft.com/office/powerpoint/2010/main" val="2076168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dirty="0" smtClean="0"/>
              <a:t>Review</a:t>
            </a:r>
            <a:r>
              <a:rPr lang="en-US" baseline="0" dirty="0" smtClean="0"/>
              <a:t> the definitions.  Explain connection to Blindspot book and the term Mindbugs – just sharing latest research.</a:t>
            </a:r>
            <a:endParaRPr lang="en-US" dirty="0" smtClean="0"/>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7</a:t>
            </a:fld>
            <a:endParaRPr lang="en-US" dirty="0"/>
          </a:p>
        </p:txBody>
      </p:sp>
    </p:spTree>
    <p:extLst>
      <p:ext uri="{BB962C8B-B14F-4D97-AF65-F5344CB8AC3E}">
        <p14:creationId xmlns:p14="http://schemas.microsoft.com/office/powerpoint/2010/main" val="41274451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8</a:t>
            </a:fld>
            <a:endParaRPr lang="en-US" dirty="0"/>
          </a:p>
        </p:txBody>
      </p:sp>
    </p:spTree>
    <p:extLst>
      <p:ext uri="{BB962C8B-B14F-4D97-AF65-F5344CB8AC3E}">
        <p14:creationId xmlns:p14="http://schemas.microsoft.com/office/powerpoint/2010/main" val="190206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0">
              <a:defRPr/>
            </a:pPr>
            <a:r>
              <a:rPr lang="en-US" sz="2000" b="1" dirty="0"/>
              <a:t>Start the video – STOP at the 4:23 mark</a:t>
            </a:r>
          </a:p>
          <a:p>
            <a:endParaRPr lang="en-US" dirty="0" smtClean="0"/>
          </a:p>
          <a:p>
            <a:pPr defTabSz="914350">
              <a:defRPr/>
            </a:pPr>
            <a:r>
              <a:rPr lang="en-US" u="sng" dirty="0">
                <a:hlinkClick r:id="rId3"/>
              </a:rPr>
              <a:t>https://www.youtube.com/watch?v=vUdkHpZIGGQ</a:t>
            </a:r>
            <a:endParaRPr lang="en-US" dirty="0"/>
          </a:p>
          <a:p>
            <a:endParaRPr lang="en-US" dirty="0"/>
          </a:p>
        </p:txBody>
      </p:sp>
      <p:sp>
        <p:nvSpPr>
          <p:cNvPr id="4" name="Slide Number Placeholder 3"/>
          <p:cNvSpPr>
            <a:spLocks noGrp="1"/>
          </p:cNvSpPr>
          <p:nvPr>
            <p:ph type="sldNum" sz="quarter" idx="10"/>
          </p:nvPr>
        </p:nvSpPr>
        <p:spPr/>
        <p:txBody>
          <a:bodyPr/>
          <a:lstStyle/>
          <a:p>
            <a:fld id="{F0731210-747D-437A-8281-2F925AD36B01}" type="slidenum">
              <a:rPr lang="en-US" smtClean="0"/>
              <a:t>9</a:t>
            </a:fld>
            <a:endParaRPr lang="en-US" dirty="0"/>
          </a:p>
        </p:txBody>
      </p:sp>
    </p:spTree>
    <p:extLst>
      <p:ext uri="{BB962C8B-B14F-4D97-AF65-F5344CB8AC3E}">
        <p14:creationId xmlns:p14="http://schemas.microsoft.com/office/powerpoint/2010/main" val="354139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2.xml"/><Relationship Id="rId4" Type="http://schemas.openxmlformats.org/officeDocument/2006/relationships/image" Target="../media/image5.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1188939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2769386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4270237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AB80C8F5-D920-BB4B-933F-7F3EB43C8215}"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Lines_7404.pdf"/>
          <p:cNvPicPr>
            <a:picLocks noChangeAspect="1"/>
          </p:cNvPicPr>
          <p:nvPr userDrawn="1"/>
        </p:nvPicPr>
        <p:blipFill rotWithShape="1">
          <a:blip r:embed="rId2">
            <a:extLst>
              <a:ext uri="{28A0092B-C50C-407E-A947-70E740481C1C}">
                <a14:useLocalDpi xmlns:a14="http://schemas.microsoft.com/office/drawing/2010/main" val="0"/>
              </a:ext>
            </a:extLst>
          </a:blip>
          <a:srcRect r="85206" b="61897"/>
          <a:stretch/>
        </p:blipFill>
        <p:spPr>
          <a:xfrm>
            <a:off x="0" y="1582260"/>
            <a:ext cx="774095" cy="1960372"/>
          </a:xfrm>
          <a:prstGeom prst="rect">
            <a:avLst/>
          </a:prstGeom>
        </p:spPr>
      </p:pic>
      <p:pic>
        <p:nvPicPr>
          <p:cNvPr id="8" name="Picture 7" descr="Lines_blk.pdf"/>
          <p:cNvPicPr>
            <a:picLocks noChangeAspect="1"/>
          </p:cNvPicPr>
          <p:nvPr userDrawn="1"/>
        </p:nvPicPr>
        <p:blipFill rotWithShape="1">
          <a:blip r:embed="rId3">
            <a:extLst>
              <a:ext uri="{28A0092B-C50C-407E-A947-70E740481C1C}">
                <a14:useLocalDpi xmlns:a14="http://schemas.microsoft.com/office/drawing/2010/main" val="0"/>
              </a:ext>
            </a:extLst>
          </a:blip>
          <a:srcRect l="9555" t="6478" b="22982"/>
          <a:stretch/>
        </p:blipFill>
        <p:spPr>
          <a:xfrm>
            <a:off x="873677" y="1582260"/>
            <a:ext cx="8270323" cy="1960372"/>
          </a:xfrm>
          <a:prstGeom prst="rect">
            <a:avLst/>
          </a:prstGeom>
        </p:spPr>
      </p:pic>
      <p:pic>
        <p:nvPicPr>
          <p:cNvPr id="13" name="Picture 12" descr="PU_sigtab.eps"/>
          <p:cNvPicPr>
            <a:picLocks noChangeAspect="1"/>
          </p:cNvPicPr>
          <p:nvPr userDrawn="1"/>
        </p:nvPicPr>
        <p:blipFill rotWithShape="1">
          <a:blip r:embed="rId4">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14" name="Rectangle 13"/>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5" name="Title 14"/>
          <p:cNvSpPr>
            <a:spLocks noGrp="1"/>
          </p:cNvSpPr>
          <p:nvPr>
            <p:ph type="title" hasCustomPrompt="1"/>
          </p:nvPr>
        </p:nvSpPr>
        <p:spPr>
          <a:xfrm>
            <a:off x="1362779" y="1474647"/>
            <a:ext cx="7515071" cy="748782"/>
          </a:xfrm>
        </p:spPr>
        <p:txBody>
          <a:bodyPr anchor="t">
            <a:noAutofit/>
          </a:bodyPr>
          <a:lstStyle>
            <a:lvl1pPr>
              <a:lnSpc>
                <a:spcPct val="90000"/>
              </a:lnSpc>
              <a:defRPr sz="5200" cap="all">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62777" y="2182940"/>
            <a:ext cx="7515073" cy="1460826"/>
          </a:xfrm>
        </p:spPr>
        <p:txBody>
          <a:bodyPr anchor="t">
            <a:noAutofit/>
          </a:bodyPr>
          <a:lstStyle>
            <a:lvl1pPr marL="0" indent="0" algn="l">
              <a:lnSpc>
                <a:spcPct val="90000"/>
              </a:lnSpc>
              <a:spcBef>
                <a:spcPts val="0"/>
              </a:spcBef>
              <a:buNone/>
              <a:defRPr sz="5200" cap="all" baseline="0">
                <a:solidFill>
                  <a:srgbClr val="A3792C"/>
                </a:solidFill>
                <a:latin typeface="Impact"/>
                <a:cs typeface="Impac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Second Line</a:t>
            </a:r>
            <a:br>
              <a:rPr lang="en-US" dirty="0" smtClean="0"/>
            </a:br>
            <a:r>
              <a:rPr lang="en-US" dirty="0" smtClean="0"/>
              <a:t>Third Line</a:t>
            </a:r>
            <a:endParaRPr lang="en-US" dirty="0"/>
          </a:p>
        </p:txBody>
      </p:sp>
      <p:sp>
        <p:nvSpPr>
          <p:cNvPr id="18" name="Text Placeholder 17"/>
          <p:cNvSpPr>
            <a:spLocks noGrp="1"/>
          </p:cNvSpPr>
          <p:nvPr>
            <p:ph type="body" sz="quarter" idx="13" hasCustomPrompt="1"/>
          </p:nvPr>
        </p:nvSpPr>
        <p:spPr>
          <a:xfrm>
            <a:off x="1371600" y="3876545"/>
            <a:ext cx="7505700" cy="954143"/>
          </a:xfrm>
        </p:spPr>
        <p:txBody>
          <a:bodyPr>
            <a:noAutofit/>
          </a:bodyPr>
          <a:lstStyle>
            <a:lvl1pPr>
              <a:defRPr sz="2400" cap="all">
                <a:solidFill>
                  <a:schemeClr val="tx1">
                    <a:lumMod val="50000"/>
                    <a:lumOff val="50000"/>
                  </a:schemeClr>
                </a:solidFill>
                <a:latin typeface="Impact"/>
                <a:cs typeface="Impact"/>
              </a:defRPr>
            </a:lvl1pPr>
          </a:lstStyle>
          <a:p>
            <a:pPr lvl="0"/>
            <a:r>
              <a:rPr lang="en-US" dirty="0" smtClean="0"/>
              <a:t>Single-line Subtitle</a:t>
            </a:r>
            <a:endParaRPr lang="en-US" dirty="0"/>
          </a:p>
        </p:txBody>
      </p:sp>
      <p:sp>
        <p:nvSpPr>
          <p:cNvPr id="20" name="Text Placeholder 19"/>
          <p:cNvSpPr>
            <a:spLocks noGrp="1"/>
          </p:cNvSpPr>
          <p:nvPr>
            <p:ph type="body" sz="quarter" idx="14" hasCustomPrompt="1"/>
          </p:nvPr>
        </p:nvSpPr>
        <p:spPr>
          <a:xfrm>
            <a:off x="1362776" y="5008928"/>
            <a:ext cx="7514523" cy="311740"/>
          </a:xfrm>
        </p:spPr>
        <p:txBody>
          <a:bodyPr>
            <a:noAutofit/>
          </a:bodyPr>
          <a:lstStyle>
            <a:lvl1pPr>
              <a:defRPr sz="1800" b="1">
                <a:solidFill>
                  <a:schemeClr val="bg1">
                    <a:lumMod val="50000"/>
                  </a:schemeClr>
                </a:solidFill>
              </a:defRPr>
            </a:lvl1pPr>
          </a:lstStyle>
          <a:p>
            <a:pPr lvl="0"/>
            <a:r>
              <a:rPr lang="en-US" dirty="0" smtClean="0"/>
              <a:t>Presenter Name</a:t>
            </a:r>
            <a:endParaRPr lang="en-US" dirty="0"/>
          </a:p>
        </p:txBody>
      </p:sp>
      <p:sp>
        <p:nvSpPr>
          <p:cNvPr id="22" name="Text Placeholder 21"/>
          <p:cNvSpPr>
            <a:spLocks noGrp="1"/>
          </p:cNvSpPr>
          <p:nvPr>
            <p:ph type="body" sz="quarter" idx="15" hasCustomPrompt="1"/>
          </p:nvPr>
        </p:nvSpPr>
        <p:spPr>
          <a:xfrm>
            <a:off x="1362776" y="5287650"/>
            <a:ext cx="7514524" cy="501116"/>
          </a:xfrm>
        </p:spPr>
        <p:txBody>
          <a:bodyPr anchor="t">
            <a:noAutofit/>
          </a:bodyPr>
          <a:lstStyle>
            <a:lvl1pPr>
              <a:lnSpc>
                <a:spcPct val="90000"/>
              </a:lnSpc>
              <a:defRPr sz="1300">
                <a:solidFill>
                  <a:schemeClr val="bg1">
                    <a:lumMod val="50000"/>
                  </a:schemeClr>
                </a:solidFill>
              </a:defRPr>
            </a:lvl1pPr>
          </a:lstStyle>
          <a:p>
            <a:pPr lvl="0"/>
            <a:r>
              <a:rPr lang="en-US" dirty="0" smtClean="0"/>
              <a:t>Presenter title</a:t>
            </a:r>
            <a:endParaRPr lang="en-US" dirty="0"/>
          </a:p>
        </p:txBody>
      </p:sp>
      <p:sp>
        <p:nvSpPr>
          <p:cNvPr id="9" name="Date Placeholder 6"/>
          <p:cNvSpPr>
            <a:spLocks noGrp="1"/>
          </p:cNvSpPr>
          <p:nvPr>
            <p:ph type="dt" sz="half" idx="10"/>
          </p:nvPr>
        </p:nvSpPr>
        <p:spPr>
          <a:xfrm>
            <a:off x="1362779" y="6356350"/>
            <a:ext cx="2085790" cy="365125"/>
          </a:xfrm>
          <a:prstGeom prst="rect">
            <a:avLst/>
          </a:prstGeom>
        </p:spPr>
        <p:txBody>
          <a:bodyPr/>
          <a:lstStyle>
            <a:lvl1pPr>
              <a:defRPr>
                <a:solidFill>
                  <a:srgbClr val="A3792C"/>
                </a:solidFill>
              </a:defRPr>
            </a:lvl1pPr>
          </a:lstStyle>
          <a:p>
            <a:r>
              <a:rPr lang="en-US" sz="1400" b="1" dirty="0" smtClean="0">
                <a:latin typeface="Arial"/>
                <a:cs typeface="Arial"/>
              </a:rPr>
              <a:t>Month day, year</a:t>
            </a:r>
            <a:endParaRPr lang="en-US" sz="1400" b="1" dirty="0">
              <a:latin typeface="Arial"/>
              <a:cs typeface="Arial"/>
            </a:endParaRPr>
          </a:p>
        </p:txBody>
      </p:sp>
    </p:spTree>
    <p:extLst>
      <p:ext uri="{BB962C8B-B14F-4D97-AF65-F5344CB8AC3E}">
        <p14:creationId xmlns:p14="http://schemas.microsoft.com/office/powerpoint/2010/main" val="83035957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p:cNvSpPr/>
          <p:nvPr userDrawn="1"/>
        </p:nvSpPr>
        <p:spPr>
          <a:xfrm>
            <a:off x="1212273" y="1905000"/>
            <a:ext cx="7931727" cy="2295144"/>
          </a:xfrm>
          <a:prstGeom prst="rect">
            <a:avLst/>
          </a:prstGeom>
          <a:solidFill>
            <a:srgbClr val="756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Lines_blk.70.pdf"/>
          <p:cNvPicPr>
            <a:picLocks noChangeAspect="1"/>
          </p:cNvPicPr>
          <p:nvPr userDrawn="1"/>
        </p:nvPicPr>
        <p:blipFill rotWithShape="1">
          <a:blip r:embed="rId2">
            <a:extLst>
              <a:ext uri="{28A0092B-C50C-407E-A947-70E740481C1C}">
                <a14:useLocalDpi xmlns:a14="http://schemas.microsoft.com/office/drawing/2010/main" val="0"/>
              </a:ext>
            </a:extLst>
          </a:blip>
          <a:srcRect t="37250" r="87164" b="-1"/>
          <a:stretch/>
        </p:blipFill>
        <p:spPr>
          <a:xfrm>
            <a:off x="0" y="1905000"/>
            <a:ext cx="1119909" cy="2295144"/>
          </a:xfrm>
          <a:prstGeom prst="rect">
            <a:avLst/>
          </a:prstGeom>
        </p:spPr>
      </p:pic>
      <p:pic>
        <p:nvPicPr>
          <p:cNvPr id="10" name="Picture 9" descr="PU_sigtab.eps"/>
          <p:cNvPicPr>
            <a:picLocks noChangeAspect="1"/>
          </p:cNvPicPr>
          <p:nvPr userDrawn="1"/>
        </p:nvPicPr>
        <p:blipFill rotWithShape="1">
          <a:blip r:embed="rId3">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2" name="Title 1"/>
          <p:cNvSpPr>
            <a:spLocks noGrp="1"/>
          </p:cNvSpPr>
          <p:nvPr>
            <p:ph type="title" hasCustomPrompt="1"/>
          </p:nvPr>
        </p:nvSpPr>
        <p:spPr>
          <a:xfrm>
            <a:off x="1371600" y="2003092"/>
            <a:ext cx="7772400" cy="744258"/>
          </a:xfrm>
        </p:spPr>
        <p:txBody>
          <a:bodyPr anchor="t">
            <a:noAutofit/>
          </a:bodyPr>
          <a:lstStyle>
            <a:lvl1pPr marL="0" marR="0" indent="0" algn="l" defTabSz="457200" rtl="0" eaLnBrk="1" fontAlgn="auto" latinLnBrk="0" hangingPunct="1">
              <a:lnSpc>
                <a:spcPct val="80000"/>
              </a:lnSpc>
              <a:spcBef>
                <a:spcPct val="0"/>
              </a:spcBef>
              <a:spcAft>
                <a:spcPts val="0"/>
              </a:spcAft>
              <a:buClrTx/>
              <a:buSzTx/>
              <a:buFontTx/>
              <a:buNone/>
              <a:tabLst/>
              <a:defRPr sz="5800" b="0" i="0" cap="all">
                <a:solidFill>
                  <a:srgbClr val="D19B23"/>
                </a:solidFill>
              </a:defRPr>
            </a:lvl1pPr>
          </a:lstStyle>
          <a:p>
            <a:pPr>
              <a:lnSpc>
                <a:spcPct val="80000"/>
              </a:lnSpc>
            </a:pPr>
            <a:r>
              <a:rPr lang="en-US" sz="5800" dirty="0" smtClean="0">
                <a:solidFill>
                  <a:srgbClr val="D19B23"/>
                </a:solidFill>
                <a:latin typeface="Impact"/>
                <a:cs typeface="Impact"/>
              </a:rPr>
              <a:t>SECTION TITLE</a:t>
            </a:r>
            <a:endParaRPr lang="en-US" sz="5800" dirty="0">
              <a:solidFill>
                <a:srgbClr val="FFFFFF"/>
              </a:solidFill>
              <a:latin typeface="Impact"/>
              <a:cs typeface="Impact"/>
            </a:endParaRPr>
          </a:p>
        </p:txBody>
      </p:sp>
      <p:sp>
        <p:nvSpPr>
          <p:cNvPr id="3" name="Text Placeholder 2"/>
          <p:cNvSpPr>
            <a:spLocks noGrp="1"/>
          </p:cNvSpPr>
          <p:nvPr>
            <p:ph type="body" idx="1" hasCustomPrompt="1"/>
          </p:nvPr>
        </p:nvSpPr>
        <p:spPr>
          <a:xfrm>
            <a:off x="1371600" y="2718002"/>
            <a:ext cx="7772400" cy="1482142"/>
          </a:xfrm>
        </p:spPr>
        <p:txBody>
          <a:bodyPr anchor="t">
            <a:noAutofit/>
          </a:bodyPr>
          <a:lstStyle>
            <a:lvl1pPr marL="0" indent="0" algn="l">
              <a:lnSpc>
                <a:spcPct val="80000"/>
              </a:lnSpc>
              <a:buNone/>
              <a:defRPr sz="5800" b="0" i="0" cap="all">
                <a:solidFill>
                  <a:schemeClr val="bg1">
                    <a:lumMod val="95000"/>
                  </a:schemeClr>
                </a:solidFill>
                <a:latin typeface="Impact"/>
                <a:cs typeface="Impac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algn="l">
              <a:lnSpc>
                <a:spcPct val="80000"/>
              </a:lnSpc>
            </a:pPr>
            <a:r>
              <a:rPr lang="en-US" sz="5800" dirty="0" smtClean="0">
                <a:solidFill>
                  <a:srgbClr val="FFFFFF"/>
                </a:solidFill>
                <a:latin typeface="Impact"/>
                <a:cs typeface="Impact"/>
              </a:rPr>
              <a:t>SECOND LINE</a:t>
            </a:r>
            <a:br>
              <a:rPr lang="en-US" sz="5800" dirty="0" smtClean="0">
                <a:solidFill>
                  <a:srgbClr val="FFFFFF"/>
                </a:solidFill>
                <a:latin typeface="Impact"/>
                <a:cs typeface="Impact"/>
              </a:rPr>
            </a:br>
            <a:r>
              <a:rPr lang="en-US" sz="5800" dirty="0" smtClean="0">
                <a:solidFill>
                  <a:srgbClr val="FFFFFF"/>
                </a:solidFill>
                <a:latin typeface="Impact"/>
                <a:cs typeface="Impact"/>
              </a:rPr>
              <a:t>THIRD LINE</a:t>
            </a:r>
            <a:endParaRPr lang="en-US" sz="5800" dirty="0">
              <a:solidFill>
                <a:srgbClr val="FFFFFF"/>
              </a:solidFill>
              <a:latin typeface="Impact"/>
              <a:cs typeface="Impact"/>
            </a:endParaRPr>
          </a:p>
        </p:txBody>
      </p:sp>
      <p:sp>
        <p:nvSpPr>
          <p:cNvPr id="6" name="Slide Number Placeholder 5"/>
          <p:cNvSpPr>
            <a:spLocks noGrp="1"/>
          </p:cNvSpPr>
          <p:nvPr>
            <p:ph type="sldNum" sz="quarter" idx="12"/>
          </p:nvPr>
        </p:nvSpPr>
        <p:spPr/>
        <p:txBody>
          <a:bodyPr/>
          <a:lstStyle/>
          <a:p>
            <a:fld id="{AB80C8F5-D920-BB4B-933F-7F3EB43C8215}" type="slidenum">
              <a:rPr lang="en-US" smtClean="0">
                <a:solidFill>
                  <a:prstClr val="black">
                    <a:tint val="75000"/>
                  </a:prstClr>
                </a:solidFill>
              </a:rPr>
              <a:pPr/>
              <a:t>‹#›</a:t>
            </a:fld>
            <a:endParaRPr lang="en-US" dirty="0">
              <a:solidFill>
                <a:prstClr val="black">
                  <a:tint val="75000"/>
                </a:prstClr>
              </a:solidFill>
            </a:endParaRPr>
          </a:p>
        </p:txBody>
      </p:sp>
      <p:sp>
        <p:nvSpPr>
          <p:cNvPr id="11" name="Rectangle 10"/>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13" name="Content Placeholder 2"/>
          <p:cNvSpPr>
            <a:spLocks noGrp="1"/>
          </p:cNvSpPr>
          <p:nvPr>
            <p:ph sz="half" idx="13"/>
          </p:nvPr>
        </p:nvSpPr>
        <p:spPr>
          <a:xfrm>
            <a:off x="1466850" y="4365879"/>
            <a:ext cx="7506250" cy="1361225"/>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8204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solidFill>
                  <a:prstClr val="black">
                    <a:tint val="75000"/>
                  </a:prstClr>
                </a:solidFill>
              </a:rPr>
              <a:pPr/>
              <a:t>‹#›</a:t>
            </a:fld>
            <a:endParaRPr lang="en-US" dirty="0">
              <a:solidFill>
                <a:prstClr val="black">
                  <a:tint val="75000"/>
                </a:prstClr>
              </a:solidFill>
            </a:endParaRPr>
          </a:p>
        </p:txBody>
      </p:sp>
      <p:sp>
        <p:nvSpPr>
          <p:cNvPr id="5"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Text Placeholder 6"/>
          <p:cNvSpPr>
            <a:spLocks noGrp="1"/>
          </p:cNvSpPr>
          <p:nvPr>
            <p:ph type="body" idx="12"/>
          </p:nvPr>
        </p:nvSpPr>
        <p:spPr>
          <a:xfrm>
            <a:off x="367130" y="1608139"/>
            <a:ext cx="8326019" cy="445927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62472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2"/>
          <p:cNvSpPr>
            <a:spLocks noGrp="1"/>
          </p:cNvSpPr>
          <p:nvPr>
            <p:ph type="body" idx="13"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Picture Placeholder 5"/>
          <p:cNvSpPr>
            <a:spLocks noGrp="1"/>
          </p:cNvSpPr>
          <p:nvPr>
            <p:ph type="pic" sz="quarter" idx="14"/>
          </p:nvPr>
        </p:nvSpPr>
        <p:spPr>
          <a:xfrm>
            <a:off x="4671604" y="1600373"/>
            <a:ext cx="4015195" cy="4525790"/>
          </a:xfrm>
        </p:spPr>
        <p:txBody>
          <a:bodyPr/>
          <a:lstStyle/>
          <a:p>
            <a:endParaRPr lang="en-US" dirty="0"/>
          </a:p>
        </p:txBody>
      </p:sp>
    </p:spTree>
    <p:extLst>
      <p:ext uri="{BB962C8B-B14F-4D97-AF65-F5344CB8AC3E}">
        <p14:creationId xmlns:p14="http://schemas.microsoft.com/office/powerpoint/2010/main" val="2460670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713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2"/>
          <p:cNvSpPr>
            <a:spLocks noGrp="1"/>
          </p:cNvSpPr>
          <p:nvPr>
            <p:ph type="body" idx="13"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30044770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659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365900" y="2174875"/>
            <a:ext cx="4040188"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62512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solidFill>
                  <a:prstClr val="black">
                    <a:tint val="75000"/>
                  </a:prstClr>
                </a:solidFill>
              </a:rPr>
              <a:pPr/>
              <a:t>‹#›</a:t>
            </a:fld>
            <a:endParaRPr lang="en-US" dirty="0">
              <a:solidFill>
                <a:prstClr val="black">
                  <a:tint val="75000"/>
                </a:prstClr>
              </a:solidFill>
            </a:endParaRPr>
          </a:p>
        </p:txBody>
      </p:sp>
      <p:sp>
        <p:nvSpPr>
          <p:cNvPr id="6" name="Text Placeholder 2"/>
          <p:cNvSpPr>
            <a:spLocks noGrp="1"/>
          </p:cNvSpPr>
          <p:nvPr>
            <p:ph type="body" idx="11" hasCustomPrompt="1"/>
          </p:nvPr>
        </p:nvSpPr>
        <p:spPr>
          <a:xfrm>
            <a:off x="367130" y="925650"/>
            <a:ext cx="8319670" cy="442912"/>
          </a:xfrm>
        </p:spPr>
        <p:txBody>
          <a:bodyPr anchor="t">
            <a:noAutofit/>
          </a:bodyPr>
          <a:lstStyle>
            <a:lvl1pPr marL="0" indent="0">
              <a:buNone/>
              <a:defRPr sz="1800" b="1" cap="all">
                <a:solidFill>
                  <a:srgbClr val="756C66"/>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Tree>
    <p:extLst>
      <p:ext uri="{BB962C8B-B14F-4D97-AF65-F5344CB8AC3E}">
        <p14:creationId xmlns:p14="http://schemas.microsoft.com/office/powerpoint/2010/main" val="41979948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393347" y="6356350"/>
            <a:ext cx="2895600" cy="365125"/>
          </a:xfrm>
          <a:prstGeom prst="rect">
            <a:avLst/>
          </a:prstGeom>
        </p:spPr>
        <p:txBody>
          <a:bodyPr/>
          <a:lstStyle>
            <a:lvl1pPr>
              <a:defRPr sz="1200">
                <a:solidFill>
                  <a:srgbClr val="756C66"/>
                </a:solidFill>
                <a:latin typeface="Arial"/>
                <a:cs typeface="Arial"/>
              </a:defRPr>
            </a:lvl1pPr>
          </a:lstStyle>
          <a:p>
            <a:fld id="{AB80C8F5-D920-BB4B-933F-7F3EB43C8215}" type="slidenum">
              <a:rPr lang="en-US" smtClean="0"/>
              <a:pPr/>
              <a:t>‹#›</a:t>
            </a:fld>
            <a:endParaRPr lang="en-US" dirty="0" smtClean="0"/>
          </a:p>
        </p:txBody>
      </p:sp>
      <p:sp>
        <p:nvSpPr>
          <p:cNvPr id="6" name="Rectangle 5"/>
          <p:cNvSpPr/>
          <p:nvPr userDrawn="1"/>
        </p:nvSpPr>
        <p:spPr>
          <a:xfrm>
            <a:off x="0" y="-1"/>
            <a:ext cx="9144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21334788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4816032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xfrm>
            <a:off x="7010400" y="6553200"/>
            <a:ext cx="1905000" cy="304800"/>
          </a:xfrm>
          <a:prstGeom prst="rect">
            <a:avLst/>
          </a:prstGeom>
          <a:ln/>
        </p:spPr>
        <p:txBody>
          <a:bodyPr/>
          <a:lstStyle>
            <a:lvl1pPr>
              <a:defRPr/>
            </a:lvl1pPr>
          </a:lstStyle>
          <a:p>
            <a:pPr>
              <a:defRPr/>
            </a:pPr>
            <a:endParaRPr lang="en-US" dirty="0">
              <a:solidFill>
                <a:prstClr val="black"/>
              </a:solidFill>
            </a:endParaRPr>
          </a:p>
        </p:txBody>
      </p:sp>
      <p:sp>
        <p:nvSpPr>
          <p:cNvPr id="5" name="Rectangle 14"/>
          <p:cNvSpPr>
            <a:spLocks noGrp="1" noChangeArrowheads="1"/>
          </p:cNvSpPr>
          <p:nvPr>
            <p:ph type="ftr" sz="quarter" idx="11"/>
          </p:nvPr>
        </p:nvSpPr>
        <p:spPr>
          <a:xfrm>
            <a:off x="2936875" y="6529388"/>
            <a:ext cx="2895600" cy="304800"/>
          </a:xfrm>
          <a:prstGeom prst="rect">
            <a:avLst/>
          </a:prstGeom>
          <a:ln/>
        </p:spPr>
        <p:txBody>
          <a:bodyPr/>
          <a:lstStyle>
            <a:lvl1pPr>
              <a:defRPr/>
            </a:lvl1pPr>
          </a:lstStyle>
          <a:p>
            <a:pPr>
              <a:defRPr/>
            </a:pPr>
            <a:endParaRPr lang="en-US" dirty="0">
              <a:solidFill>
                <a:prstClr val="black"/>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0EB18D9A-C7AF-497D-B10C-711B4DEA63E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2111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2362200"/>
            <a:ext cx="39243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xfrm>
            <a:off x="7010400" y="6553200"/>
            <a:ext cx="1905000" cy="304800"/>
          </a:xfrm>
          <a:prstGeom prst="rect">
            <a:avLst/>
          </a:prstGeom>
          <a:ln/>
        </p:spPr>
        <p:txBody>
          <a:bodyPr/>
          <a:lstStyle>
            <a:lvl1pPr>
              <a:defRPr/>
            </a:lvl1pPr>
          </a:lstStyle>
          <a:p>
            <a:pPr>
              <a:defRPr/>
            </a:pPr>
            <a:endParaRPr lang="en-US" dirty="0">
              <a:solidFill>
                <a:prstClr val="black"/>
              </a:solidFill>
            </a:endParaRPr>
          </a:p>
        </p:txBody>
      </p:sp>
      <p:sp>
        <p:nvSpPr>
          <p:cNvPr id="6" name="Rectangle 14"/>
          <p:cNvSpPr>
            <a:spLocks noGrp="1" noChangeArrowheads="1"/>
          </p:cNvSpPr>
          <p:nvPr>
            <p:ph type="ftr" sz="quarter" idx="11"/>
          </p:nvPr>
        </p:nvSpPr>
        <p:spPr>
          <a:xfrm>
            <a:off x="2936875" y="6529388"/>
            <a:ext cx="2895600" cy="304800"/>
          </a:xfrm>
          <a:prstGeom prst="rect">
            <a:avLst/>
          </a:prstGeom>
          <a:ln/>
        </p:spPr>
        <p:txBody>
          <a:bodyPr/>
          <a:lstStyle>
            <a:lvl1pPr>
              <a:defRPr/>
            </a:lvl1pPr>
          </a:lstStyle>
          <a:p>
            <a:pPr>
              <a:defRPr/>
            </a:pPr>
            <a:endParaRPr lang="en-US" dirty="0">
              <a:solidFill>
                <a:prstClr val="black"/>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DC247539-9ACA-4DBB-915E-4E11AFF660E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59179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1942888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3246571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4016976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144497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305516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1717258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D866A9-5528-F04E-8A88-1EA05E2F8228}" type="datetimeFigureOut">
              <a:rPr lang="en-US" smtClean="0"/>
              <a:t>9/12/2019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055D88-A594-A142-8BFF-FF81312E6A62}" type="slidenum">
              <a:rPr lang="en-US" smtClean="0"/>
              <a:t>‹#›</a:t>
            </a:fld>
            <a:endParaRPr lang="en-US" dirty="0"/>
          </a:p>
        </p:txBody>
      </p:sp>
    </p:spTree>
    <p:extLst>
      <p:ext uri="{BB962C8B-B14F-4D97-AF65-F5344CB8AC3E}">
        <p14:creationId xmlns:p14="http://schemas.microsoft.com/office/powerpoint/2010/main" val="2173603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866A9-5528-F04E-8A88-1EA05E2F8228}" type="datetimeFigureOut">
              <a:rPr lang="en-US" smtClean="0"/>
              <a:t>9/12/2019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55D88-A594-A142-8BFF-FF81312E6A62}" type="slidenum">
              <a:rPr lang="en-US" smtClean="0"/>
              <a:t>‹#›</a:t>
            </a:fld>
            <a:endParaRPr lang="en-US" dirty="0"/>
          </a:p>
        </p:txBody>
      </p:sp>
    </p:spTree>
    <p:extLst>
      <p:ext uri="{BB962C8B-B14F-4D97-AF65-F5344CB8AC3E}">
        <p14:creationId xmlns:p14="http://schemas.microsoft.com/office/powerpoint/2010/main" val="4012524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20316"/>
            <a:ext cx="9144000" cy="74531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11" name="Picture 10" descr="h2_lines_white.pdf"/>
          <p:cNvPicPr>
            <a:picLocks noChangeAspect="1"/>
          </p:cNvPicPr>
          <p:nvPr userDrawn="1"/>
        </p:nvPicPr>
        <p:blipFill rotWithShape="1">
          <a:blip r:embed="rId12">
            <a:extLst>
              <a:ext uri="{28A0092B-C50C-407E-A947-70E740481C1C}">
                <a14:useLocalDpi xmlns:a14="http://schemas.microsoft.com/office/drawing/2010/main" val="0"/>
              </a:ext>
            </a:extLst>
          </a:blip>
          <a:srcRect l="9437" t="4635" r="32344" b="70473"/>
          <a:stretch/>
        </p:blipFill>
        <p:spPr>
          <a:xfrm>
            <a:off x="0" y="135881"/>
            <a:ext cx="9144000" cy="729752"/>
          </a:xfrm>
          <a:prstGeom prst="rect">
            <a:avLst/>
          </a:prstGeom>
        </p:spPr>
      </p:pic>
      <p:sp>
        <p:nvSpPr>
          <p:cNvPr id="12" name="Rectangle 11"/>
          <p:cNvSpPr/>
          <p:nvPr userDrawn="1"/>
        </p:nvSpPr>
        <p:spPr>
          <a:xfrm>
            <a:off x="0" y="0"/>
            <a:ext cx="9144000" cy="12031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9" name="Picture 8" descr="PU_sig132.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91663" y="6157111"/>
            <a:ext cx="1710227" cy="666254"/>
          </a:xfrm>
          <a:prstGeom prst="rect">
            <a:avLst/>
          </a:prstGeom>
        </p:spPr>
      </p:pic>
      <p:sp>
        <p:nvSpPr>
          <p:cNvPr id="2" name="Title Placeholder 1"/>
          <p:cNvSpPr>
            <a:spLocks noGrp="1"/>
          </p:cNvSpPr>
          <p:nvPr>
            <p:ph type="title"/>
          </p:nvPr>
        </p:nvSpPr>
        <p:spPr>
          <a:xfrm>
            <a:off x="367130" y="265631"/>
            <a:ext cx="8326020"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67130" y="1621330"/>
            <a:ext cx="8326020" cy="4501718"/>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6713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cs typeface="Arial"/>
              </a:defRPr>
            </a:lvl1pPr>
          </a:lstStyle>
          <a:p>
            <a:fld id="{AB80C8F5-D920-BB4B-933F-7F3EB43C8215}" type="slidenum">
              <a:rPr lang="en-US" smtClean="0">
                <a:solidFill>
                  <a:prstClr val="black">
                    <a:tint val="75000"/>
                  </a:prstClr>
                </a:solidFill>
              </a:rPr>
              <a:pPr/>
              <a:t>‹#›</a:t>
            </a:fld>
            <a:endParaRPr lang="en-US" dirty="0">
              <a:solidFill>
                <a:prstClr val="black">
                  <a:tint val="75000"/>
                </a:prstClr>
              </a:solidFill>
            </a:endParaRPr>
          </a:p>
        </p:txBody>
      </p:sp>
      <p:sp>
        <p:nvSpPr>
          <p:cNvPr id="16" name="TextBox 15"/>
          <p:cNvSpPr txBox="1"/>
          <p:nvPr userDrawn="1"/>
        </p:nvSpPr>
        <p:spPr>
          <a:xfrm>
            <a:off x="367130" y="1535528"/>
            <a:ext cx="8326020"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864545383"/>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Lst>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H6n3iNh4XLI"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s://www.youtube.com/watch?v=CD29UmTyzmk" TargetMode="Externa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9.jp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hyperlink" Target="https://www.youtube.com/watch?v=glK9MygRQ8M#t=1.360042" TargetMode="External"/><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hyperlink" Target="mailto:aabledso@purdue.ed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ssw@purdue.edu" TargetMode="External"/><Relationship Id="rId5" Type="http://schemas.openxmlformats.org/officeDocument/2006/relationships/image" Target="../media/image5.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hyperlink" Target="http://creativity-online.com/work/inspiring-the-future-redraw-the-balance/45935" TargetMode="External"/><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hyperlink" Target="https://www.youtube.com/watch?v=ybDa0gSuAcg" TargetMode="External"/><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hyperlink" Target="https://www.youtube.com/watch?v=18zvlz5CxPE&amp;t=15s" TargetMode="External"/><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hyperlink" Target="https://www.youtube.com/watch?v=Ahg6qcgoay4" TargetMode="Externa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youtube.com/watch?v=aC7lbdD1hq0" TargetMode="External"/><Relationship Id="rId5" Type="http://schemas.openxmlformats.org/officeDocument/2006/relationships/image" Target="../media/image5.emf"/><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1.wmf"/><Relationship Id="rId4" Type="http://schemas.openxmlformats.org/officeDocument/2006/relationships/image" Target="../media/image4.emf"/></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hyperlink" Target="https://www.youtube.com/watch?v=DWynJkN5Hb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4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hyperlink" Target="https://implicit.harvard.edu/implicit/takeatest.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hyperlink" Target="http://kirwaninstitute.osu.edu/" TargetMode="External"/><Relationship Id="rId5" Type="http://schemas.openxmlformats.org/officeDocument/2006/relationships/hyperlink" Target="http://www.cnn.com/2015/11/24/living/implicit-bias-tests-feat/" TargetMode="External"/><Relationship Id="rId4" Type="http://schemas.openxmlformats.org/officeDocument/2006/relationships/hyperlink" Target="https://www.youtube.com/watch?v=tMkNgcgJbC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s://icelebratediversityblog.com/2015/03/05/watch-this-great-ted-talk-on-unconscious-bias-brief-but-impactful/"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1"/>
          </p:nvPr>
        </p:nvSpPr>
        <p:spPr/>
        <p:txBody>
          <a:bodyPr/>
          <a:lstStyle/>
          <a:p>
            <a:endParaRPr lang="en-US" dirty="0"/>
          </a:p>
        </p:txBody>
      </p:sp>
      <p:sp>
        <p:nvSpPr>
          <p:cNvPr id="4" name="Text Placeholder 3"/>
          <p:cNvSpPr>
            <a:spLocks noGrp="1"/>
          </p:cNvSpPr>
          <p:nvPr>
            <p:ph type="body" idx="12"/>
          </p:nvPr>
        </p:nvSpPr>
        <p:spPr/>
        <p:txBody>
          <a:bodyPr/>
          <a:lstStyle/>
          <a:p>
            <a:r>
              <a:rPr lang="en-US" dirty="0">
                <a:hlinkClick r:id="rId3"/>
              </a:rPr>
              <a:t>https://</a:t>
            </a:r>
            <a:r>
              <a:rPr lang="en-US" dirty="0" smtClean="0">
                <a:hlinkClick r:id="rId3"/>
              </a:rPr>
              <a:t>youtu.be/H6n3iNh4XLI</a:t>
            </a:r>
            <a:endParaRPr lang="en-US" dirty="0" smtClean="0"/>
          </a:p>
          <a:p>
            <a:endParaRPr lang="en-US" dirty="0"/>
          </a:p>
        </p:txBody>
      </p:sp>
      <p:sp>
        <p:nvSpPr>
          <p:cNvPr id="5" name="AutoShape 2" descr="Image result for learning outcomes mem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00325869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10</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Blind date video – couple in a car</a:t>
            </a:r>
            <a:r>
              <a:rPr lang="en-US" sz="4000" dirty="0" smtClean="0"/>
              <a:t> </a:t>
            </a:r>
            <a:endParaRPr kumimoji="0" lang="en-US" sz="4000"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200" y="1181054"/>
            <a:ext cx="3152274"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Another perspective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10" name="Rectangle 9"/>
          <p:cNvSpPr/>
          <p:nvPr/>
        </p:nvSpPr>
        <p:spPr>
          <a:xfrm>
            <a:off x="457200" y="1504274"/>
            <a:ext cx="8686801" cy="4000069"/>
          </a:xfrm>
          <a:prstGeom prst="rect">
            <a:avLst/>
          </a:prstGeom>
        </p:spPr>
        <p:txBody>
          <a:bodyPr wrap="square">
            <a:spAutoFit/>
          </a:bodyPr>
          <a:lstStyle/>
          <a:p>
            <a:endParaRPr lang="en-US" sz="2000" dirty="0" smtClean="0">
              <a:latin typeface="Arial" panose="020B0604020202020204" pitchFamily="34" charset="0"/>
              <a:cs typeface="Arial" panose="020B0604020202020204" pitchFamily="34" charset="0"/>
            </a:endParaRPr>
          </a:p>
          <a:p>
            <a:pPr lvl="0" defTabSz="914400">
              <a:lnSpc>
                <a:spcPct val="90000"/>
              </a:lnSpc>
              <a:spcBef>
                <a:spcPts val="1000"/>
              </a:spcBef>
            </a:pPr>
            <a:r>
              <a:rPr lang="en-US" sz="2400" u="sng" dirty="0">
                <a:solidFill>
                  <a:prstClr val="black"/>
                </a:solidFill>
                <a:hlinkClick r:id="rId5"/>
              </a:rPr>
              <a:t>https://www.youtube.com/watch?v=CD29UmTyzmk</a:t>
            </a:r>
            <a:endParaRPr lang="en-US" sz="2400" u="sng" dirty="0">
              <a:solidFill>
                <a:prstClr val="black"/>
              </a:solidFill>
            </a:endParaRPr>
          </a:p>
          <a:p>
            <a:endParaRPr lang="en-US" sz="24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In your groups – please discuss:</a:t>
            </a:r>
          </a:p>
          <a:p>
            <a:endParaRPr lang="en-US" sz="20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Your reactions to the videos</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Did the Ted Talk surprise you?</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\What about the Blind Date?</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Thoughts?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7501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Number Placeholder 5"/>
          <p:cNvSpPr>
            <a:spLocks noGrp="1"/>
          </p:cNvSpPr>
          <p:nvPr>
            <p:ph type="sldNum" sz="quarter" idx="12"/>
          </p:nvPr>
        </p:nvSpPr>
        <p:spPr bwMode="auto">
          <a:xfrm>
            <a:off x="8470900" y="6343650"/>
            <a:ext cx="476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0EF8AC-EACE-4A42-AF38-A5DDDD6A3507}" type="slidenum">
              <a:rPr lang="en-US" altLang="en-US" sz="900" smtClean="0">
                <a:solidFill>
                  <a:srgbClr val="000000"/>
                </a:solidFill>
                <a:latin typeface="Arial" panose="020B0604020202020204" pitchFamily="34" charset="0"/>
                <a:cs typeface="Arial" panose="020B0604020202020204" pitchFamily="34" charset="0"/>
              </a:rPr>
              <a:pPr>
                <a:spcBef>
                  <a:spcPct val="0"/>
                </a:spcBef>
                <a:buFontTx/>
                <a:buNone/>
              </a:pPr>
              <a:t>11</a:t>
            </a:fld>
            <a:endParaRPr lang="en-US" altLang="en-US" sz="900" dirty="0" smtClean="0">
              <a:solidFill>
                <a:srgbClr val="000000"/>
              </a:solidFill>
              <a:latin typeface="Arial" panose="020B0604020202020204" pitchFamily="34" charset="0"/>
              <a:cs typeface="Arial" panose="020B0604020202020204" pitchFamily="34" charset="0"/>
            </a:endParaRPr>
          </a:p>
        </p:txBody>
      </p:sp>
      <p:pic>
        <p:nvPicPr>
          <p:cNvPr id="282627" name="Picture 2" descr="Purdu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6248400"/>
            <a:ext cx="13525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28" name="Picture 3" descr="Content page.jpg"/>
          <p:cNvPicPr>
            <a:picLocks noChangeAspect="1"/>
          </p:cNvPicPr>
          <p:nvPr/>
        </p:nvPicPr>
        <p:blipFill>
          <a:blip r:embed="rId4">
            <a:extLst>
              <a:ext uri="{28A0092B-C50C-407E-A947-70E740481C1C}">
                <a14:useLocalDpi xmlns:a14="http://schemas.microsoft.com/office/drawing/2010/main" val="0"/>
              </a:ext>
            </a:extLst>
          </a:blip>
          <a:srcRect b="45251"/>
          <a:stretch>
            <a:fillRect/>
          </a:stretch>
        </p:blipFill>
        <p:spPr bwMode="auto">
          <a:xfrm>
            <a:off x="0" y="0"/>
            <a:ext cx="91440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29" name="Picture 4" descr="Content page.jpg"/>
          <p:cNvPicPr>
            <a:picLocks noChangeAspect="1"/>
          </p:cNvPicPr>
          <p:nvPr/>
        </p:nvPicPr>
        <p:blipFill>
          <a:blip r:embed="rId4">
            <a:extLst>
              <a:ext uri="{28A0092B-C50C-407E-A947-70E740481C1C}">
                <a14:useLocalDpi xmlns:a14="http://schemas.microsoft.com/office/drawing/2010/main" val="0"/>
              </a:ext>
            </a:extLst>
          </a:blip>
          <a:srcRect l="11388" t="79529" r="7500"/>
          <a:stretch>
            <a:fillRect/>
          </a:stretch>
        </p:blipFill>
        <p:spPr bwMode="auto">
          <a:xfrm>
            <a:off x="457200" y="1168400"/>
            <a:ext cx="7416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30" name="Title 1"/>
          <p:cNvSpPr txBox="1">
            <a:spLocks/>
          </p:cNvSpPr>
          <p:nvPr/>
        </p:nvSpPr>
        <p:spPr bwMode="auto">
          <a:xfrm>
            <a:off x="457200" y="-165100"/>
            <a:ext cx="8229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900"/>
              </a:lnSpc>
              <a:spcBef>
                <a:spcPct val="0"/>
              </a:spcBef>
              <a:buFontTx/>
              <a:buNone/>
            </a:pPr>
            <a:r>
              <a:rPr lang="en-US" altLang="en-US" sz="3800" dirty="0">
                <a:solidFill>
                  <a:srgbClr val="A3792C"/>
                </a:solidFill>
                <a:latin typeface="Impact" panose="020B0806030902050204" pitchFamily="34" charset="0"/>
                <a:ea typeface="Impact" panose="020B0806030902050204" pitchFamily="34" charset="0"/>
                <a:cs typeface="Impact" panose="020B0806030902050204" pitchFamily="34" charset="0"/>
              </a:rPr>
              <a:t> Unconscious Hidden Bias </a:t>
            </a:r>
          </a:p>
        </p:txBody>
      </p:sp>
      <p:sp>
        <p:nvSpPr>
          <p:cNvPr id="282631" name="TextBox 6"/>
          <p:cNvSpPr txBox="1">
            <a:spLocks noChangeArrowheads="1"/>
          </p:cNvSpPr>
          <p:nvPr/>
        </p:nvSpPr>
        <p:spPr bwMode="auto">
          <a:xfrm>
            <a:off x="457200" y="1181100"/>
            <a:ext cx="6761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u="sng" dirty="0">
                <a:solidFill>
                  <a:srgbClr val="FF0000"/>
                </a:solidFill>
                <a:latin typeface="Impact" panose="020B0806030902050204" pitchFamily="34" charset="0"/>
                <a:ea typeface="Impact" panose="020B0806030902050204" pitchFamily="34" charset="0"/>
                <a:cs typeface="Impact" panose="020B0806030902050204" pitchFamily="34" charset="0"/>
              </a:rPr>
              <a:t>CNN news article November, 2015 </a:t>
            </a:r>
          </a:p>
        </p:txBody>
      </p:sp>
      <p:sp>
        <p:nvSpPr>
          <p:cNvPr id="282632" name="Content Placeholder 2"/>
          <p:cNvSpPr txBox="1">
            <a:spLocks/>
          </p:cNvSpPr>
          <p:nvPr/>
        </p:nvSpPr>
        <p:spPr bwMode="auto">
          <a:xfrm>
            <a:off x="339725" y="1884363"/>
            <a:ext cx="8347075"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10" name="Rectangle 9"/>
          <p:cNvSpPr/>
          <p:nvPr/>
        </p:nvSpPr>
        <p:spPr>
          <a:xfrm>
            <a:off x="457200" y="1884363"/>
            <a:ext cx="8359775" cy="4093428"/>
          </a:xfrm>
          <a:prstGeom prst="rect">
            <a:avLst/>
          </a:prstGeom>
        </p:spPr>
        <p:txBody>
          <a:bodyPr>
            <a:spAutoFit/>
          </a:bodyPr>
          <a:lstStyle/>
          <a:p>
            <a:pPr marL="342900" indent="-342900" defTabSz="457200" eaLnBrk="1" fontAlgn="auto" hangingPunct="1">
              <a:spcBef>
                <a:spcPts val="0"/>
              </a:spcBef>
              <a:spcAft>
                <a:spcPts val="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Who are your three best friends? Similar or totally different from you?</a:t>
            </a:r>
          </a:p>
          <a:p>
            <a:pPr marL="342900" indent="-342900" defTabSz="457200" eaLnBrk="1" fontAlgn="auto" hangingPunct="1">
              <a:spcBef>
                <a:spcPts val="0"/>
              </a:spcBef>
              <a:spcAft>
                <a:spcPts val="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Do we automatically exclude certain neighborhoods as places we  might shop, live or </a:t>
            </a:r>
            <a:r>
              <a:rPr lang="en-US" sz="2000" dirty="0" smtClean="0">
                <a:solidFill>
                  <a:prstClr val="black"/>
                </a:solidFill>
                <a:latin typeface="Arial" panose="020B0604020202020204" pitchFamily="34" charset="0"/>
                <a:cs typeface="Arial" panose="020B0604020202020204" pitchFamily="34" charset="0"/>
              </a:rPr>
              <a:t>“go out</a:t>
            </a:r>
            <a:r>
              <a:rPr lang="en-US" sz="2000" dirty="0">
                <a:solidFill>
                  <a:prstClr val="black"/>
                </a:solidFill>
                <a:latin typeface="Arial" panose="020B0604020202020204" pitchFamily="34" charset="0"/>
                <a:cs typeface="Arial" panose="020B0604020202020204" pitchFamily="34" charset="0"/>
              </a:rPr>
              <a:t>”?</a:t>
            </a:r>
          </a:p>
          <a:p>
            <a:pPr marL="342900" indent="-342900" defTabSz="457200" eaLnBrk="1" fontAlgn="auto" hangingPunct="1">
              <a:spcBef>
                <a:spcPts val="0"/>
              </a:spcBef>
              <a:spcAft>
                <a:spcPts val="0"/>
              </a:spcAft>
              <a:buFont typeface="Arial" panose="020B0604020202020204" pitchFamily="34" charset="0"/>
              <a:buChar char="•"/>
              <a:defRPr/>
            </a:pPr>
            <a:r>
              <a:rPr lang="en-US" sz="2000" dirty="0" smtClean="0">
                <a:solidFill>
                  <a:prstClr val="black"/>
                </a:solidFill>
                <a:latin typeface="Arial" panose="020B0604020202020204" pitchFamily="34" charset="0"/>
                <a:cs typeface="Arial" panose="020B0604020202020204" pitchFamily="34" charset="0"/>
              </a:rPr>
              <a:t>What makes a neighborhood unsafe or sketchy?</a:t>
            </a:r>
          </a:p>
          <a:p>
            <a:pPr marL="342900" indent="-342900" defTabSz="457200" eaLnBrk="1" fontAlgn="auto" hangingPunct="1">
              <a:spcBef>
                <a:spcPts val="0"/>
              </a:spcBef>
              <a:spcAft>
                <a:spcPts val="0"/>
              </a:spcAft>
              <a:buFont typeface="Arial" panose="020B0604020202020204" pitchFamily="34" charset="0"/>
              <a:buChar char="•"/>
              <a:defRPr/>
            </a:pPr>
            <a:r>
              <a:rPr lang="en-US" sz="2000" dirty="0" smtClean="0">
                <a:solidFill>
                  <a:prstClr val="black"/>
                </a:solidFill>
                <a:latin typeface="Arial" panose="020B0604020202020204" pitchFamily="34" charset="0"/>
                <a:cs typeface="Arial" panose="020B0604020202020204" pitchFamily="34" charset="0"/>
              </a:rPr>
              <a:t>Do </a:t>
            </a:r>
            <a:r>
              <a:rPr lang="en-US" sz="2000" dirty="0">
                <a:solidFill>
                  <a:prstClr val="black"/>
                </a:solidFill>
                <a:latin typeface="Arial" panose="020B0604020202020204" pitchFamily="34" charset="0"/>
                <a:cs typeface="Arial" panose="020B0604020202020204" pitchFamily="34" charset="0"/>
              </a:rPr>
              <a:t>you “only date” </a:t>
            </a:r>
            <a:r>
              <a:rPr lang="en-US" sz="2000" dirty="0" smtClean="0">
                <a:solidFill>
                  <a:prstClr val="black"/>
                </a:solidFill>
                <a:latin typeface="Arial" panose="020B0604020202020204" pitchFamily="34" charset="0"/>
                <a:cs typeface="Arial" panose="020B0604020202020204" pitchFamily="34" charset="0"/>
              </a:rPr>
              <a:t>or marry or partner with a </a:t>
            </a:r>
            <a:r>
              <a:rPr lang="en-US" sz="2000" dirty="0">
                <a:solidFill>
                  <a:prstClr val="black"/>
                </a:solidFill>
                <a:latin typeface="Arial" panose="020B0604020202020204" pitchFamily="34" charset="0"/>
                <a:cs typeface="Arial" panose="020B0604020202020204" pitchFamily="34" charset="0"/>
              </a:rPr>
              <a:t>certain type person?</a:t>
            </a:r>
          </a:p>
          <a:p>
            <a:pPr marL="342900" indent="-342900" defTabSz="457200" eaLnBrk="1" fontAlgn="auto" hangingPunct="1">
              <a:spcBef>
                <a:spcPts val="0"/>
              </a:spcBef>
              <a:spcAft>
                <a:spcPts val="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Do you have a “gay friend”? Someone with a disability</a:t>
            </a:r>
            <a:r>
              <a:rPr lang="en-US" sz="2000" dirty="0" smtClean="0">
                <a:solidFill>
                  <a:prstClr val="black"/>
                </a:solidFill>
                <a:latin typeface="Arial" panose="020B0604020202020204" pitchFamily="34" charset="0"/>
                <a:cs typeface="Arial" panose="020B0604020202020204" pitchFamily="34" charset="0"/>
              </a:rPr>
              <a:t>?</a:t>
            </a:r>
            <a:endParaRPr lang="en-US" sz="2000" dirty="0">
              <a:solidFill>
                <a:prstClr val="black"/>
              </a:solidFill>
              <a:latin typeface="Arial" panose="020B0604020202020204" pitchFamily="34" charset="0"/>
              <a:cs typeface="Arial" panose="020B060402020202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r>
              <a:rPr lang="en-US" sz="2000" dirty="0">
                <a:solidFill>
                  <a:prstClr val="black"/>
                </a:solidFill>
                <a:latin typeface="Arial" panose="020B0604020202020204" pitchFamily="34" charset="0"/>
                <a:cs typeface="Arial" panose="020B0604020202020204" pitchFamily="34" charset="0"/>
              </a:rPr>
              <a:t>Words and phrases can have intentional and unintentional consequences, beyond being politically correct.</a:t>
            </a:r>
          </a:p>
          <a:p>
            <a:pPr marL="342900" indent="-342900" algn="ctr" defTabSz="457200" eaLnBrk="1" fontAlgn="auto" hangingPunct="1">
              <a:spcBef>
                <a:spcPts val="0"/>
              </a:spcBef>
              <a:spcAft>
                <a:spcPts val="0"/>
              </a:spcAf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algn="ctr" defTabSz="457200" eaLnBrk="1" fontAlgn="auto" hangingPunct="1">
              <a:spcBef>
                <a:spcPts val="0"/>
              </a:spcBef>
              <a:spcAft>
                <a:spcPts val="0"/>
              </a:spcAft>
              <a:defRPr/>
            </a:pPr>
            <a:r>
              <a:rPr lang="en-US" sz="2000" u="sng" dirty="0">
                <a:solidFill>
                  <a:prstClr val="black"/>
                </a:solidFill>
                <a:latin typeface="Arial" panose="020B0604020202020204" pitchFamily="34" charset="0"/>
                <a:cs typeface="Arial" panose="020B0604020202020204" pitchFamily="34" charset="0"/>
              </a:rPr>
              <a:t>These are all complicated choices and factors we might </a:t>
            </a:r>
          </a:p>
          <a:p>
            <a:pPr algn="ctr" defTabSz="457200" eaLnBrk="1" fontAlgn="auto" hangingPunct="1">
              <a:spcBef>
                <a:spcPts val="0"/>
              </a:spcBef>
              <a:spcAft>
                <a:spcPts val="0"/>
              </a:spcAft>
              <a:defRPr/>
            </a:pPr>
            <a:r>
              <a:rPr lang="en-US" sz="2000" u="sng" dirty="0">
                <a:solidFill>
                  <a:prstClr val="black"/>
                </a:solidFill>
                <a:latin typeface="Arial" panose="020B0604020202020204" pitchFamily="34" charset="0"/>
                <a:cs typeface="Arial" panose="020B0604020202020204" pitchFamily="34" charset="0"/>
              </a:rPr>
              <a:t>consciously or unconsciously be making </a:t>
            </a:r>
          </a:p>
          <a:p>
            <a:pPr marL="342900" indent="-342900" defTabSz="457200" eaLnBrk="1" fontAlgn="auto" hangingPunct="1">
              <a:spcBef>
                <a:spcPts val="0"/>
              </a:spcBef>
              <a:spcAft>
                <a:spcPts val="0"/>
              </a:spcAf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defTabSz="457200" eaLnBrk="1" fontAlgn="auto" hangingPunct="1">
              <a:spcBef>
                <a:spcPts val="0"/>
              </a:spcBef>
              <a:spcAft>
                <a:spcPts val="0"/>
              </a:spcAft>
              <a:defRPr/>
            </a:pP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1431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749905" y="944880"/>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userDrawn="1"/>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sp>
        <p:nvSpPr>
          <p:cNvPr id="8" name="Title 1"/>
          <p:cNvSpPr txBox="1">
            <a:spLocks/>
          </p:cNvSpPr>
          <p:nvPr/>
        </p:nvSpPr>
        <p:spPr>
          <a:xfrm>
            <a:off x="1083732" y="876257"/>
            <a:ext cx="7636755" cy="1840451"/>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nSpc>
                <a:spcPts val="8100"/>
              </a:lnSpc>
            </a:pPr>
            <a:r>
              <a:rPr lang="en-US" sz="4000" dirty="0" smtClean="0">
                <a:solidFill>
                  <a:srgbClr val="FF0000"/>
                </a:solidFill>
              </a:rPr>
              <a:t> </a:t>
            </a:r>
            <a:r>
              <a:rPr lang="en-US" dirty="0" smtClean="0">
                <a:solidFill>
                  <a:srgbClr val="FF0000"/>
                </a:solidFill>
              </a:rPr>
              <a:t>Questions – thoughts so far . . . </a:t>
            </a:r>
          </a:p>
        </p:txBody>
      </p:sp>
      <p:pic>
        <p:nvPicPr>
          <p:cNvPr id="12" name="Picture 2" descr="C:\Documents and Settings\mjansen\Local Settings\Temporary Internet Files\Content.IE5\DPV9AC70\MC900110849[1].wmf"/>
          <p:cNvPicPr>
            <a:picLocks noChangeAspect="1" noChangeArrowheads="1"/>
          </p:cNvPicPr>
          <p:nvPr/>
        </p:nvPicPr>
        <p:blipFill>
          <a:blip r:embed="rId5" cstate="print"/>
          <a:srcRect/>
          <a:stretch>
            <a:fillRect/>
          </a:stretch>
        </p:blipFill>
        <p:spPr bwMode="auto">
          <a:xfrm>
            <a:off x="749905" y="2716708"/>
            <a:ext cx="8259743" cy="3039199"/>
          </a:xfrm>
          <a:prstGeom prst="rect">
            <a:avLst/>
          </a:prstGeom>
          <a:noFill/>
        </p:spPr>
      </p:pic>
    </p:spTree>
    <p:extLst>
      <p:ext uri="{BB962C8B-B14F-4D97-AF65-F5344CB8AC3E}">
        <p14:creationId xmlns:p14="http://schemas.microsoft.com/office/powerpoint/2010/main" val="497728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13</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1" y="48084"/>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339641" y="-165183"/>
            <a:ext cx="880436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Purdue Pete – The Athletic Mascot</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This may be challenging,  frustrating for some or even eye opening </a:t>
            </a:r>
            <a:endParaRPr lang="en-US" dirty="0">
              <a:solidFill>
                <a:srgbClr val="E3AE24"/>
              </a:solidFill>
              <a:latin typeface="Impact"/>
              <a:cs typeface="Impact"/>
            </a:endParaRPr>
          </a:p>
        </p:txBody>
      </p:sp>
      <p:sp>
        <p:nvSpPr>
          <p:cNvPr id="12" name="Content Placeholder 2"/>
          <p:cNvSpPr txBox="1">
            <a:spLocks/>
          </p:cNvSpPr>
          <p:nvPr/>
        </p:nvSpPr>
        <p:spPr>
          <a:xfrm>
            <a:off x="327220" y="4957067"/>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gn="ctr" defTabSz="914400">
              <a:lnSpc>
                <a:spcPct val="107000"/>
              </a:lnSpc>
              <a:spcBef>
                <a:spcPts val="0"/>
              </a:spcBef>
              <a:spcAft>
                <a:spcPts val="800"/>
              </a:spcAft>
              <a:buNone/>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What do they have in common? </a:t>
            </a: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57200" y="1632430"/>
            <a:ext cx="8359581" cy="5016758"/>
          </a:xfrm>
          <a:prstGeom prst="rect">
            <a:avLst/>
          </a:prstGeom>
        </p:spPr>
        <p:txBody>
          <a:bodyPr wrap="square">
            <a:spAutoFit/>
          </a:bodyPr>
          <a:lstStyle/>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457200" y="1673975"/>
            <a:ext cx="2239851" cy="2938218"/>
          </a:xfrm>
          <a:prstGeom prst="rect">
            <a:avLst/>
          </a:prstGeom>
          <a:noFill/>
          <a:ln w="9525">
            <a:noFill/>
            <a:round/>
            <a:headEnd/>
            <a:tailEnd/>
          </a:ln>
        </p:spPr>
      </p:pic>
      <p:pic>
        <p:nvPicPr>
          <p:cNvPr id="13" name="Picture 12"/>
          <p:cNvPicPr>
            <a:picLocks noChangeAspect="1" noChangeArrowheads="1"/>
          </p:cNvPicPr>
          <p:nvPr/>
        </p:nvPicPr>
        <p:blipFill>
          <a:blip r:embed="rId5" cstate="print"/>
          <a:srcRect/>
          <a:stretch>
            <a:fillRect/>
          </a:stretch>
        </p:blipFill>
        <p:spPr bwMode="auto">
          <a:xfrm>
            <a:off x="2874460" y="1690688"/>
            <a:ext cx="1748931" cy="2938218"/>
          </a:xfrm>
          <a:prstGeom prst="rect">
            <a:avLst/>
          </a:prstGeom>
          <a:noFill/>
          <a:ln w="9525">
            <a:noFill/>
            <a:round/>
            <a:headEnd/>
            <a:tailEnd/>
          </a:ln>
        </p:spPr>
      </p:pic>
      <p:pic>
        <p:nvPicPr>
          <p:cNvPr id="14" name="Picture 13"/>
          <p:cNvPicPr>
            <a:picLocks noChangeAspect="1" noChangeArrowheads="1"/>
          </p:cNvPicPr>
          <p:nvPr/>
        </p:nvPicPr>
        <p:blipFill>
          <a:blip r:embed="rId6" cstate="print"/>
          <a:srcRect/>
          <a:stretch>
            <a:fillRect/>
          </a:stretch>
        </p:blipFill>
        <p:spPr bwMode="auto">
          <a:xfrm>
            <a:off x="4740951" y="1722075"/>
            <a:ext cx="2131487" cy="2742406"/>
          </a:xfrm>
          <a:prstGeom prst="rect">
            <a:avLst/>
          </a:prstGeom>
          <a:noFill/>
          <a:ln w="9525">
            <a:noFill/>
            <a:round/>
            <a:headEnd/>
            <a:tailEnd/>
          </a:ln>
        </p:spPr>
      </p:pic>
      <p:pic>
        <p:nvPicPr>
          <p:cNvPr id="15" name="Picture 4"/>
          <p:cNvPicPr>
            <a:picLocks noChangeAspect="1" noChangeArrowheads="1"/>
          </p:cNvPicPr>
          <p:nvPr/>
        </p:nvPicPr>
        <p:blipFill>
          <a:blip r:embed="rId7" cstate="print"/>
          <a:srcRect/>
          <a:stretch>
            <a:fillRect/>
          </a:stretch>
        </p:blipFill>
        <p:spPr bwMode="auto">
          <a:xfrm>
            <a:off x="7037427" y="1639661"/>
            <a:ext cx="1956763" cy="2972532"/>
          </a:xfrm>
          <a:prstGeom prst="rect">
            <a:avLst/>
          </a:prstGeom>
          <a:noFill/>
          <a:ln w="9525">
            <a:noFill/>
            <a:round/>
            <a:headEnd/>
            <a:tailEnd/>
          </a:ln>
        </p:spPr>
      </p:pic>
    </p:spTree>
    <p:extLst>
      <p:ext uri="{BB962C8B-B14F-4D97-AF65-F5344CB8AC3E}">
        <p14:creationId xmlns:p14="http://schemas.microsoft.com/office/powerpoint/2010/main" val="5969697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14</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1" y="48084"/>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339641" y="-165183"/>
            <a:ext cx="880436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Purdue Pete Discussion</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In small groups – please discuss and vote: </a:t>
            </a:r>
            <a:endParaRPr lang="en-US" dirty="0">
              <a:solidFill>
                <a:srgbClr val="E3AE24"/>
              </a:solidFill>
              <a:latin typeface="Impact"/>
              <a:cs typeface="Impact"/>
            </a:endParaRPr>
          </a:p>
        </p:txBody>
      </p:sp>
      <p:sp>
        <p:nvSpPr>
          <p:cNvPr id="10" name="Rectangle 9"/>
          <p:cNvSpPr/>
          <p:nvPr/>
        </p:nvSpPr>
        <p:spPr>
          <a:xfrm>
            <a:off x="457200" y="1632430"/>
            <a:ext cx="8359581" cy="5016758"/>
          </a:xfrm>
          <a:prstGeom prst="rect">
            <a:avLst/>
          </a:prstGeom>
        </p:spPr>
        <p:txBody>
          <a:bodyPr wrap="square">
            <a:spAutoFit/>
          </a:bodyPr>
          <a:lstStyle/>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1" name="Picture 3"/>
          <p:cNvPicPr>
            <a:picLocks noChangeAspect="1" noChangeArrowheads="1"/>
          </p:cNvPicPr>
          <p:nvPr/>
        </p:nvPicPr>
        <p:blipFill>
          <a:blip r:embed="rId4" cstate="print"/>
          <a:srcRect/>
          <a:stretch>
            <a:fillRect/>
          </a:stretch>
        </p:blipFill>
        <p:spPr bwMode="auto">
          <a:xfrm>
            <a:off x="339641" y="1985769"/>
            <a:ext cx="3048251" cy="150522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3" name="Picture 12"/>
          <p:cNvPicPr>
            <a:picLocks noChangeAspect="1" noChangeArrowheads="1"/>
          </p:cNvPicPr>
          <p:nvPr/>
        </p:nvPicPr>
        <p:blipFill>
          <a:blip r:embed="rId5" cstate="print"/>
          <a:srcRect/>
          <a:stretch>
            <a:fillRect/>
          </a:stretch>
        </p:blipFill>
        <p:spPr bwMode="auto">
          <a:xfrm>
            <a:off x="3838072" y="2238066"/>
            <a:ext cx="1908338" cy="16662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4" name="Picture 13"/>
          <p:cNvPicPr>
            <a:picLocks noChangeAspect="1" noChangeArrowheads="1"/>
          </p:cNvPicPr>
          <p:nvPr/>
        </p:nvPicPr>
        <p:blipFill>
          <a:blip r:embed="rId6" cstate="print"/>
          <a:srcRect/>
          <a:stretch>
            <a:fillRect/>
          </a:stretch>
        </p:blipFill>
        <p:spPr bwMode="auto">
          <a:xfrm>
            <a:off x="6363657" y="2200945"/>
            <a:ext cx="2570683" cy="135710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5" name="Picture 4"/>
          <p:cNvPicPr>
            <a:picLocks noChangeAspect="1" noChangeArrowheads="1"/>
          </p:cNvPicPr>
          <p:nvPr/>
        </p:nvPicPr>
        <p:blipFill>
          <a:blip r:embed="rId7" cstate="print"/>
          <a:srcRect/>
          <a:stretch>
            <a:fillRect/>
          </a:stretch>
        </p:blipFill>
        <p:spPr bwMode="auto">
          <a:xfrm>
            <a:off x="5661287" y="4637494"/>
            <a:ext cx="2647508" cy="1624534"/>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3" name="Picture 2"/>
          <p:cNvPicPr>
            <a:picLocks noChangeAspect="1"/>
          </p:cNvPicPr>
          <p:nvPr/>
        </p:nvPicPr>
        <p:blipFill>
          <a:blip r:embed="rId8"/>
          <a:stretch>
            <a:fillRect/>
          </a:stretch>
        </p:blipFill>
        <p:spPr>
          <a:xfrm>
            <a:off x="1608603" y="4148544"/>
            <a:ext cx="1779289" cy="2154335"/>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12" name="Content Placeholder 2"/>
          <p:cNvSpPr txBox="1">
            <a:spLocks/>
          </p:cNvSpPr>
          <p:nvPr/>
        </p:nvSpPr>
        <p:spPr>
          <a:xfrm>
            <a:off x="752314" y="1497719"/>
            <a:ext cx="7769352" cy="4599083"/>
          </a:xfrm>
          <a:prstGeom prst="rect">
            <a:avLst/>
          </a:prstGeom>
          <a:solidFill>
            <a:schemeClr val="bg1"/>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defTabSz="914400">
              <a:lnSpc>
                <a:spcPct val="107000"/>
              </a:lnSpc>
              <a:spcBef>
                <a:spcPts val="0"/>
              </a:spcBef>
              <a:spcAft>
                <a:spcPts val="800"/>
              </a:spcAft>
              <a:buNone/>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Any hidden bias related to Purdue </a:t>
            </a: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Pete?</a:t>
            </a:r>
          </a:p>
          <a:p>
            <a:pPr lvl="0" defTabSz="914400">
              <a:lnSpc>
                <a:spcPct val="107000"/>
              </a:lnSpc>
              <a:spcBef>
                <a:spcPts val="0"/>
              </a:spcBef>
              <a:spcAft>
                <a:spcPts val="800"/>
              </a:spcAft>
              <a:buFont typeface="Wingdings" panose="05000000000000000000" pitchFamily="2" charset="2"/>
              <a:buChar char="q"/>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Should we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care if we have never had a female Purdue </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Pete</a:t>
            </a: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a:t>
            </a:r>
          </a:p>
          <a:p>
            <a:pPr lvl="0" defTabSz="914400">
              <a:lnSpc>
                <a:spcPct val="107000"/>
              </a:lnSpc>
              <a:spcBef>
                <a:spcPts val="0"/>
              </a:spcBef>
              <a:spcAft>
                <a:spcPts val="800"/>
              </a:spcAft>
              <a:buFont typeface="Wingdings" panose="05000000000000000000" pitchFamily="2" charset="2"/>
              <a:buChar char="q"/>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Should it matter that we have not had a person of color Purdue Pete?</a:t>
            </a:r>
          </a:p>
          <a:p>
            <a:pPr lvl="0" defTabSz="914400">
              <a:lnSpc>
                <a:spcPct val="107000"/>
              </a:lnSpc>
              <a:spcBef>
                <a:spcPts val="0"/>
              </a:spcBef>
              <a:spcAft>
                <a:spcPts val="800"/>
              </a:spcAft>
              <a:buFont typeface="Wingdings" panose="05000000000000000000" pitchFamily="2" charset="2"/>
              <a:buChar char="q"/>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Just leave Purdue Pete alone!</a:t>
            </a:r>
          </a:p>
          <a:p>
            <a:pPr lvl="0" defTabSz="914400">
              <a:lnSpc>
                <a:spcPct val="107000"/>
              </a:lnSpc>
              <a:spcBef>
                <a:spcPts val="0"/>
              </a:spcBef>
              <a:spcAft>
                <a:spcPts val="800"/>
              </a:spcAft>
              <a:buFont typeface="Wingdings" panose="05000000000000000000" pitchFamily="2" charset="2"/>
              <a:buChar char="q"/>
            </a:pPr>
            <a:r>
              <a:rPr lang="en-US" sz="24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Does his image represent all of Purdue?</a:t>
            </a:r>
          </a:p>
          <a:p>
            <a:pPr defTabSz="914400">
              <a:lnSpc>
                <a:spcPct val="107000"/>
              </a:lnSpc>
              <a:spcBef>
                <a:spcPts val="0"/>
              </a:spcBef>
              <a:spcAft>
                <a:spcPts val="800"/>
              </a:spcAft>
              <a:buFont typeface="Wingdings" panose="05000000000000000000" pitchFamily="2" charset="2"/>
              <a:buChar char="q"/>
            </a:pPr>
            <a:r>
              <a:rPr lang="en-US" sz="24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Another example of “political correctness”</a:t>
            </a:r>
          </a:p>
          <a:p>
            <a:pPr lvl="0" defTabSz="914400">
              <a:lnSpc>
                <a:spcPct val="107000"/>
              </a:lnSpc>
              <a:spcBef>
                <a:spcPts val="0"/>
              </a:spcBef>
              <a:spcAft>
                <a:spcPts val="800"/>
              </a:spcAft>
              <a:buFont typeface="Wingdings" panose="05000000000000000000" pitchFamily="2" charset="2"/>
              <a:buChar char="q"/>
            </a:pPr>
            <a:endParaRPr lang="en-US" sz="2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7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Slide Number Placeholder 5"/>
          <p:cNvSpPr>
            <a:spLocks noGrp="1"/>
          </p:cNvSpPr>
          <p:nvPr>
            <p:ph type="sldNum" sz="quarter" idx="12"/>
          </p:nvPr>
        </p:nvSpPr>
        <p:spPr bwMode="auto">
          <a:xfrm>
            <a:off x="8470900" y="6343650"/>
            <a:ext cx="476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F20EF8AC-EACE-4A42-AF38-A5DDDD6A3507}" type="slidenum">
              <a:rPr lang="en-US" altLang="en-US" sz="900" smtClean="0">
                <a:solidFill>
                  <a:srgbClr val="000000"/>
                </a:solidFill>
                <a:latin typeface="Arial" panose="020B0604020202020204" pitchFamily="34" charset="0"/>
                <a:cs typeface="Arial" panose="020B0604020202020204" pitchFamily="34" charset="0"/>
              </a:rPr>
              <a:pPr>
                <a:spcBef>
                  <a:spcPct val="0"/>
                </a:spcBef>
                <a:buFontTx/>
                <a:buNone/>
              </a:pPr>
              <a:t>15</a:t>
            </a:fld>
            <a:endParaRPr lang="en-US" altLang="en-US" sz="900" dirty="0" smtClean="0">
              <a:solidFill>
                <a:srgbClr val="000000"/>
              </a:solidFill>
              <a:latin typeface="Arial" panose="020B0604020202020204" pitchFamily="34" charset="0"/>
              <a:cs typeface="Arial" panose="020B0604020202020204" pitchFamily="34" charset="0"/>
            </a:endParaRPr>
          </a:p>
        </p:txBody>
      </p:sp>
      <p:pic>
        <p:nvPicPr>
          <p:cNvPr id="282627" name="Picture 2" descr="Purdue 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7500" y="6248400"/>
            <a:ext cx="13525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28" name="Picture 3" descr="Content page.jpg"/>
          <p:cNvPicPr>
            <a:picLocks noChangeAspect="1"/>
          </p:cNvPicPr>
          <p:nvPr/>
        </p:nvPicPr>
        <p:blipFill>
          <a:blip r:embed="rId4">
            <a:extLst>
              <a:ext uri="{28A0092B-C50C-407E-A947-70E740481C1C}">
                <a14:useLocalDpi xmlns:a14="http://schemas.microsoft.com/office/drawing/2010/main" val="0"/>
              </a:ext>
            </a:extLst>
          </a:blip>
          <a:srcRect b="45251"/>
          <a:stretch>
            <a:fillRect/>
          </a:stretch>
        </p:blipFill>
        <p:spPr bwMode="auto">
          <a:xfrm>
            <a:off x="0" y="0"/>
            <a:ext cx="91440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2629" name="Picture 4" descr="Content page.jpg"/>
          <p:cNvPicPr>
            <a:picLocks noChangeAspect="1"/>
          </p:cNvPicPr>
          <p:nvPr/>
        </p:nvPicPr>
        <p:blipFill>
          <a:blip r:embed="rId4">
            <a:extLst>
              <a:ext uri="{28A0092B-C50C-407E-A947-70E740481C1C}">
                <a14:useLocalDpi xmlns:a14="http://schemas.microsoft.com/office/drawing/2010/main" val="0"/>
              </a:ext>
            </a:extLst>
          </a:blip>
          <a:srcRect l="11388" t="79529" r="7500"/>
          <a:stretch>
            <a:fillRect/>
          </a:stretch>
        </p:blipFill>
        <p:spPr bwMode="auto">
          <a:xfrm>
            <a:off x="457200" y="1168400"/>
            <a:ext cx="7416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2630" name="Title 1"/>
          <p:cNvSpPr txBox="1">
            <a:spLocks/>
          </p:cNvSpPr>
          <p:nvPr/>
        </p:nvSpPr>
        <p:spPr bwMode="auto">
          <a:xfrm>
            <a:off x="457200" y="-165100"/>
            <a:ext cx="8229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900"/>
              </a:lnSpc>
              <a:spcBef>
                <a:spcPct val="0"/>
              </a:spcBef>
              <a:buFontTx/>
              <a:buNone/>
            </a:pPr>
            <a:r>
              <a:rPr lang="en-US" altLang="en-US" sz="3800" dirty="0">
                <a:solidFill>
                  <a:srgbClr val="A3792C"/>
                </a:solidFill>
                <a:latin typeface="Impact" panose="020B0806030902050204" pitchFamily="34" charset="0"/>
                <a:ea typeface="Impact" panose="020B0806030902050204" pitchFamily="34" charset="0"/>
                <a:cs typeface="Impact" panose="020B0806030902050204" pitchFamily="34" charset="0"/>
              </a:rPr>
              <a:t> Unconscious Hidden </a:t>
            </a:r>
            <a:r>
              <a:rPr lang="en-US" altLang="en-US" sz="3800" dirty="0" smtClean="0">
                <a:solidFill>
                  <a:srgbClr val="A3792C"/>
                </a:solidFill>
                <a:latin typeface="Impact" panose="020B0806030902050204" pitchFamily="34" charset="0"/>
                <a:ea typeface="Impact" panose="020B0806030902050204" pitchFamily="34" charset="0"/>
                <a:cs typeface="Impact" panose="020B0806030902050204" pitchFamily="34" charset="0"/>
              </a:rPr>
              <a:t>Bias – Exercise  </a:t>
            </a:r>
            <a:endParaRPr lang="en-US" altLang="en-US" sz="3800" dirty="0">
              <a:solidFill>
                <a:srgbClr val="A3792C"/>
              </a:solidFill>
              <a:latin typeface="Impact" panose="020B0806030902050204" pitchFamily="34" charset="0"/>
              <a:ea typeface="Impact" panose="020B0806030902050204" pitchFamily="34" charset="0"/>
              <a:cs typeface="Impact" panose="020B0806030902050204" pitchFamily="34" charset="0"/>
            </a:endParaRPr>
          </a:p>
        </p:txBody>
      </p:sp>
      <p:sp>
        <p:nvSpPr>
          <p:cNvPr id="282631" name="TextBox 6"/>
          <p:cNvSpPr txBox="1">
            <a:spLocks noChangeArrowheads="1"/>
          </p:cNvSpPr>
          <p:nvPr/>
        </p:nvSpPr>
        <p:spPr bwMode="auto">
          <a:xfrm>
            <a:off x="457200" y="904101"/>
            <a:ext cx="67611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dirty="0" smtClean="0">
              <a:solidFill>
                <a:srgbClr val="E3AE24"/>
              </a:solidFill>
              <a:latin typeface="Impact" panose="020B0806030902050204" pitchFamily="34" charset="0"/>
              <a:ea typeface="Impact" panose="020B0806030902050204" pitchFamily="34" charset="0"/>
              <a:cs typeface="Impact" panose="020B0806030902050204" pitchFamily="34" charset="0"/>
            </a:endParaRPr>
          </a:p>
          <a:p>
            <a:pPr eaLnBrk="1" hangingPunct="1">
              <a:spcBef>
                <a:spcPct val="0"/>
              </a:spcBef>
              <a:buFontTx/>
              <a:buNone/>
            </a:pPr>
            <a:r>
              <a:rPr lang="en-US" altLang="en-US" sz="1800" dirty="0" smtClean="0">
                <a:solidFill>
                  <a:srgbClr val="E3AE24"/>
                </a:solidFill>
                <a:latin typeface="Impact" panose="020B0806030902050204" pitchFamily="34" charset="0"/>
                <a:ea typeface="Impact" panose="020B0806030902050204" pitchFamily="34" charset="0"/>
                <a:cs typeface="Impact" panose="020B0806030902050204" pitchFamily="34" charset="0"/>
              </a:rPr>
              <a:t>Research and work done by Dr. Derald Wing Sue </a:t>
            </a:r>
            <a:endParaRPr lang="en-US" altLang="en-US" sz="1800" dirty="0">
              <a:solidFill>
                <a:srgbClr val="E3AE24"/>
              </a:solidFill>
              <a:latin typeface="Impact" panose="020B0806030902050204" pitchFamily="34" charset="0"/>
              <a:ea typeface="Impact" panose="020B0806030902050204" pitchFamily="34" charset="0"/>
              <a:cs typeface="Impact" panose="020B0806030902050204" pitchFamily="34" charset="0"/>
            </a:endParaRPr>
          </a:p>
        </p:txBody>
      </p:sp>
      <p:sp>
        <p:nvSpPr>
          <p:cNvPr id="282632" name="Content Placeholder 2"/>
          <p:cNvSpPr txBox="1">
            <a:spLocks/>
          </p:cNvSpPr>
          <p:nvPr/>
        </p:nvSpPr>
        <p:spPr bwMode="auto">
          <a:xfrm>
            <a:off x="339725" y="1998801"/>
            <a:ext cx="8347075"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10" name="Rectangle 9"/>
          <p:cNvSpPr/>
          <p:nvPr/>
        </p:nvSpPr>
        <p:spPr>
          <a:xfrm>
            <a:off x="457200" y="1884363"/>
            <a:ext cx="8359775" cy="3785652"/>
          </a:xfrm>
          <a:prstGeom prst="rect">
            <a:avLst/>
          </a:prstGeom>
        </p:spPr>
        <p:txBody>
          <a:bodyPr>
            <a:spAutoFit/>
          </a:bodyPr>
          <a:lstStyle/>
          <a:p>
            <a:pPr marL="342900" indent="-342900" defTabSz="457200" eaLnBrk="1" fontAlgn="auto" hangingPunct="1">
              <a:spcBef>
                <a:spcPts val="0"/>
              </a:spcBef>
              <a:spcAft>
                <a:spcPts val="0"/>
              </a:spcAft>
              <a:buFont typeface="Arial" panose="020B0604020202020204" pitchFamily="34" charset="0"/>
              <a:buChar char="•"/>
              <a:defRPr/>
            </a:pPr>
            <a:r>
              <a:rPr lang="en-US" sz="2000" dirty="0" smtClean="0">
                <a:solidFill>
                  <a:prstClr val="black"/>
                </a:solidFill>
                <a:latin typeface="Arial" panose="020B0604020202020204" pitchFamily="34" charset="0"/>
                <a:cs typeface="Arial" panose="020B0604020202020204" pitchFamily="34" charset="0"/>
              </a:rPr>
              <a:t>Microagrressions – Can be everyday verbal, nonverbal and environmental slights, snubs, or insults. Can be intentional or unintentional.</a:t>
            </a:r>
            <a:endParaRPr lang="en-US" sz="2000" dirty="0">
              <a:solidFill>
                <a:prstClr val="black"/>
              </a:solidFill>
              <a:latin typeface="Arial" panose="020B0604020202020204" pitchFamily="34" charset="0"/>
              <a:cs typeface="Arial" panose="020B060402020202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dirty="0" smtClean="0">
              <a:solidFill>
                <a:prstClr val="black"/>
              </a:solidFill>
              <a:latin typeface="Arial" panose="020B0604020202020204" pitchFamily="34" charset="0"/>
              <a:cs typeface="Arial" panose="020B060402020202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r>
              <a:rPr lang="en-US" sz="2000" dirty="0" smtClean="0">
                <a:solidFill>
                  <a:prstClr val="black"/>
                </a:solidFill>
                <a:latin typeface="Arial" panose="020B0604020202020204" pitchFamily="34" charset="0"/>
                <a:cs typeface="Arial" panose="020B0604020202020204" pitchFamily="34" charset="0"/>
              </a:rPr>
              <a:t>We understand this research is not universally accepted as valid.</a:t>
            </a:r>
            <a:endParaRPr lang="en-US" sz="2000" dirty="0">
              <a:solidFill>
                <a:prstClr val="black"/>
              </a:solidFill>
              <a:latin typeface="Arial" panose="020B0604020202020204" pitchFamily="34" charset="0"/>
              <a:cs typeface="Arial" panose="020B060402020202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r>
              <a:rPr lang="en-US" sz="2000" dirty="0" smtClean="0">
                <a:solidFill>
                  <a:prstClr val="black"/>
                </a:solidFill>
                <a:latin typeface="Arial" panose="020B0604020202020204" pitchFamily="34" charset="0"/>
                <a:cs typeface="Arial" panose="020B0604020202020204" pitchFamily="34" charset="0"/>
              </a:rPr>
              <a:t>Our Bias - words </a:t>
            </a:r>
            <a:r>
              <a:rPr lang="en-US" sz="2000" dirty="0">
                <a:solidFill>
                  <a:prstClr val="black"/>
                </a:solidFill>
                <a:latin typeface="Arial" panose="020B0604020202020204" pitchFamily="34" charset="0"/>
                <a:cs typeface="Arial" panose="020B0604020202020204" pitchFamily="34" charset="0"/>
              </a:rPr>
              <a:t>and phrases can have intentional and unintentional consequences, beyond being </a:t>
            </a:r>
            <a:r>
              <a:rPr lang="en-US" sz="2000" i="1" dirty="0">
                <a:solidFill>
                  <a:prstClr val="black"/>
                </a:solidFill>
                <a:latin typeface="Arial" panose="020B0604020202020204" pitchFamily="34" charset="0"/>
                <a:cs typeface="Arial" panose="020B0604020202020204" pitchFamily="34" charset="0"/>
              </a:rPr>
              <a:t>politically correct</a:t>
            </a:r>
            <a:r>
              <a:rPr lang="en-US" sz="2000" dirty="0" smtClean="0">
                <a:solidFill>
                  <a:prstClr val="black"/>
                </a:solidFill>
                <a:latin typeface="Arial" panose="020B0604020202020204" pitchFamily="34" charset="0"/>
                <a:cs typeface="Arial" panose="020B0604020202020204" pitchFamily="34" charset="0"/>
              </a:rPr>
              <a:t>.</a:t>
            </a:r>
          </a:p>
          <a:p>
            <a:pPr marL="342900" indent="-342900" defTabSz="457200" eaLnBrk="1" fontAlgn="auto" hangingPunct="1">
              <a:spcBef>
                <a:spcPts val="0"/>
              </a:spcBef>
              <a:spcAft>
                <a:spcPts val="0"/>
              </a:spcAf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marL="342900" indent="-342900" defTabSz="457200" eaLnBrk="1" fontAlgn="auto" hangingPunct="1">
              <a:spcBef>
                <a:spcPts val="0"/>
              </a:spcBef>
              <a:spcAft>
                <a:spcPts val="0"/>
              </a:spcAft>
              <a:buFont typeface="Arial" panose="020B0604020202020204" pitchFamily="34" charset="0"/>
              <a:buChar char="•"/>
              <a:defRPr/>
            </a:pPr>
            <a:r>
              <a:rPr lang="en-US" sz="2000" dirty="0" smtClean="0">
                <a:solidFill>
                  <a:prstClr val="black"/>
                </a:solidFill>
                <a:latin typeface="Arial" panose="020B0604020202020204" pitchFamily="34" charset="0"/>
                <a:cs typeface="Arial" panose="020B0604020202020204" pitchFamily="34" charset="0"/>
              </a:rPr>
              <a:t>In small groups, you will do a matching exercise.</a:t>
            </a:r>
            <a:endParaRPr lang="en-US" sz="2000" dirty="0">
              <a:solidFill>
                <a:prstClr val="black"/>
              </a:solidFill>
              <a:latin typeface="Arial" panose="020B0604020202020204" pitchFamily="34" charset="0"/>
              <a:cs typeface="Arial" panose="020B0604020202020204" pitchFamily="34" charset="0"/>
            </a:endParaRPr>
          </a:p>
          <a:p>
            <a:pPr marL="342900" indent="-342900" algn="ctr" defTabSz="457200" eaLnBrk="1" fontAlgn="auto" hangingPunct="1">
              <a:spcBef>
                <a:spcPts val="0"/>
              </a:spcBef>
              <a:spcAft>
                <a:spcPts val="0"/>
              </a:spcAft>
              <a:buFont typeface="Arial" panose="020B0604020202020204" pitchFamily="34" charset="0"/>
              <a:buChar char="•"/>
              <a:defRPr/>
            </a:pPr>
            <a:endParaRPr lang="en-US" sz="2000" dirty="0">
              <a:solidFill>
                <a:prstClr val="black"/>
              </a:solidFill>
              <a:latin typeface="Arial" panose="020B0604020202020204" pitchFamily="34" charset="0"/>
              <a:cs typeface="Arial" panose="020B0604020202020204" pitchFamily="34" charset="0"/>
            </a:endParaRPr>
          </a:p>
          <a:p>
            <a:pPr defTabSz="457200" eaLnBrk="1" fontAlgn="auto" hangingPunct="1">
              <a:spcBef>
                <a:spcPts val="0"/>
              </a:spcBef>
              <a:spcAft>
                <a:spcPts val="0"/>
              </a:spcAft>
              <a:defRPr/>
            </a:pPr>
            <a:endParaRPr lang="en-U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5623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981943487"/>
              </p:ext>
            </p:extLst>
          </p:nvPr>
        </p:nvGraphicFramePr>
        <p:xfrm>
          <a:off x="247650" y="142875"/>
          <a:ext cx="8696325" cy="6569075"/>
        </p:xfrm>
        <a:graphic>
          <a:graphicData uri="http://schemas.openxmlformats.org/drawingml/2006/table">
            <a:tbl>
              <a:tblPr firstRow="1" firstCol="1" bandRow="1"/>
              <a:tblGrid>
                <a:gridCol w="2467614">
                  <a:extLst>
                    <a:ext uri="{9D8B030D-6E8A-4147-A177-3AD203B41FA5}">
                      <a16:colId xmlns:a16="http://schemas.microsoft.com/office/drawing/2014/main" val="20000"/>
                    </a:ext>
                  </a:extLst>
                </a:gridCol>
                <a:gridCol w="2395038">
                  <a:extLst>
                    <a:ext uri="{9D8B030D-6E8A-4147-A177-3AD203B41FA5}">
                      <a16:colId xmlns:a16="http://schemas.microsoft.com/office/drawing/2014/main" val="20001"/>
                    </a:ext>
                  </a:extLst>
                </a:gridCol>
                <a:gridCol w="1016077">
                  <a:extLst>
                    <a:ext uri="{9D8B030D-6E8A-4147-A177-3AD203B41FA5}">
                      <a16:colId xmlns:a16="http://schemas.microsoft.com/office/drawing/2014/main" val="20002"/>
                    </a:ext>
                  </a:extLst>
                </a:gridCol>
                <a:gridCol w="2817596">
                  <a:extLst>
                    <a:ext uri="{9D8B030D-6E8A-4147-A177-3AD203B41FA5}">
                      <a16:colId xmlns:a16="http://schemas.microsoft.com/office/drawing/2014/main" val="20003"/>
                    </a:ext>
                  </a:extLst>
                </a:gridCol>
              </a:tblGrid>
              <a:tr h="197102">
                <a:tc gridSpan="2">
                  <a:txBody>
                    <a:bodyPr/>
                    <a:lstStyle/>
                    <a:p>
                      <a:pPr marL="0" marR="0" algn="ctr">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Theme/Microaggression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b="1" dirty="0" smtClean="0">
                          <a:effectLst/>
                          <a:latin typeface="Times New Roman" panose="02020603050405020304" pitchFamily="18" charset="0"/>
                          <a:ea typeface="Calibri" panose="020F0502020204030204" pitchFamily="34" charset="0"/>
                          <a:cs typeface="Times New Roman" panose="02020603050405020304" pitchFamily="18" charset="0"/>
                        </a:rPr>
                        <a:t>Intended or Unintended</a:t>
                      </a:r>
                      <a:r>
                        <a:rPr lang="en-US" sz="900" b="1" baseline="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900" b="1" dirty="0" smtClean="0">
                          <a:effectLst/>
                          <a:latin typeface="Times New Roman" panose="02020603050405020304" pitchFamily="18" charset="0"/>
                          <a:ea typeface="Calibri" panose="020F0502020204030204" pitchFamily="34" charset="0"/>
                          <a:cs typeface="Times New Roman" panose="02020603050405020304" pitchFamily="18" charset="0"/>
                        </a:rPr>
                        <a:t>Message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85879">
                <a:tc>
                  <a:txBody>
                    <a:bodyPr/>
                    <a:lstStyle/>
                    <a:p>
                      <a:pPr marL="0" marR="0">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1. Alien in your own land</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When Asian Americans and Latino Americans are assumed to be foreign-born: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“Where are you from”</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“Where were you born”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 speak good English”</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 are a criminal</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 are going to steal/You are poor/ You do not belong.</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 are dangerous.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85879">
                <a:tc>
                  <a:txBody>
                    <a:bodyPr/>
                    <a:lstStyle/>
                    <a:p>
                      <a:pPr marL="0" marR="0">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2. Ascription of intelligence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Assigning intelligence to a person of color on the basis of their race: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 are a credit to your race.”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 are so articulate.”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Asking an Asian person to help with a math or science problem</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Denying a person of color’s racial/ethnic experiences.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Denying the individual as a racial/cultural being.</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66507">
                <a:tc>
                  <a:txBody>
                    <a:bodyPr/>
                    <a:lstStyle/>
                    <a:p>
                      <a:pPr marL="0" marR="0">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3. Color Blindness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Statements that indicate that a white person does not want to acknowledge race: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“When I look at you, I don’t see color.”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“America is a melting pot.”</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“There is only one race, the human race.”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( 1 )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 are not American.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 are a foreigner.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76007">
                <a:tc>
                  <a:txBody>
                    <a:bodyPr/>
                    <a:lstStyle/>
                    <a:p>
                      <a:pPr marL="0" marR="0">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4. Criminality/assumption of criminal status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 person of color is presumed to be dangerous, criminal, or deviant on the basis of their race: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 White man or woman clutching their purse or checking their wallet as a Black or Latino approaches or passes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 store owner following a customer of color around the store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People of color are generally not as intelligent as Whites.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All Asians are intelligent and good in math/sciences.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7005">
                <a:tc>
                  <a:txBody>
                    <a:bodyPr/>
                    <a:lstStyle/>
                    <a:p>
                      <a:pPr marL="0" marR="0">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5. Denial of individual racism</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 statement made when Whites deny their racial biases: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“I’m not racist.  I have several Black friends.”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“As a woman, I know what you go through as a racial minority.”</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5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I am immune to racism because I have friends of color.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Your racial oppression is no different than my gender oppression.  I can’t be a racist.  I’m like you.</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85879">
                <a:tc>
                  <a:txBody>
                    <a:bodyPr/>
                    <a:lstStyle/>
                    <a:p>
                      <a:pPr marL="0" marR="0">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6. Myth of meritocracy</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Statements which assert that race does not play a role in life successes: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“I believe the most qualified person should get the job.”</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“Everyone can succeed in the society, if they work hard enough.”</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People of color are given extra unfair benefits because of their race.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People of color are lazy and/or incompetent and need to work harder.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876007">
                <a:tc>
                  <a:txBody>
                    <a:bodyPr/>
                    <a:lstStyle/>
                    <a:p>
                      <a:pPr marL="0" marR="0">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7. Pathologizing cultural </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values/communication styles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The nation that the values and communication styles of the dominant/White culture are ideal:</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Asking a Black person: “Why do you have to be so loud/animated? Just calm down.”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To an Asian or Latino person: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“Why are you so quiet?  We want to know what you think.  Be more verbal. “Speak up more.”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People of color are servants to Whites.  They couldn’t possibly occupy high-status positions.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You are likely to cause trouble and/or travel to a dangerous neighborhood.</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57005">
                <a:tc>
                  <a:txBody>
                    <a:bodyPr/>
                    <a:lstStyle/>
                    <a:p>
                      <a:pPr marL="0" marR="0">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8. Second-class citizen</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Occurs when a white person is given preferential treatment as a consumer over a person of color: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Person of color mistaken for a service worker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Having a taxi cab pass a person of color and pick up a White passenger</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Male experience is universal.</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Female experience is meaningless.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481805">
                <a:tc>
                  <a:txBody>
                    <a:bodyPr/>
                    <a:lstStyle/>
                    <a:p>
                      <a:pPr marL="0" marR="0">
                        <a:spcBef>
                          <a:spcPts val="0"/>
                        </a:spcBef>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9. Use of Sexist/ Heterosexist Language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Terms that excludes or degrades women and LGBT persons: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Use of the pronoun “he” to refer to all people.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dirty="0" smtClean="0">
                          <a:effectLst/>
                          <a:latin typeface="Times New Roman" panose="02020603050405020304" pitchFamily="18" charset="0"/>
                          <a:ea typeface="Calibri" panose="020F0502020204030204" pitchFamily="34" charset="0"/>
                          <a:cs typeface="Times New Roman" panose="02020603050405020304" pitchFamily="18" charset="0"/>
                        </a:rPr>
                        <a:t>7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600" b="1"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Assimilate to dominant culture.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Leave your cultural baggage outside.</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34995" marR="3499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2" name="Oval 1"/>
          <p:cNvSpPr/>
          <p:nvPr/>
        </p:nvSpPr>
        <p:spPr>
          <a:xfrm>
            <a:off x="6019800" y="6172200"/>
            <a:ext cx="1981200" cy="6096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stretch>
            <a:fillRect/>
          </a:stretch>
        </p:blipFill>
        <p:spPr>
          <a:xfrm>
            <a:off x="2333625" y="4514850"/>
            <a:ext cx="3143250" cy="1295399"/>
          </a:xfrm>
          <a:prstGeom prst="rect">
            <a:avLst/>
          </a:prstGeom>
        </p:spPr>
      </p:pic>
      <p:cxnSp>
        <p:nvCxnSpPr>
          <p:cNvPr id="5" name="Straight Arrow Connector 4"/>
          <p:cNvCxnSpPr/>
          <p:nvPr/>
        </p:nvCxnSpPr>
        <p:spPr>
          <a:xfrm>
            <a:off x="4905375" y="5505450"/>
            <a:ext cx="1228725" cy="847725"/>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3"/>
          <a:stretch>
            <a:fillRect/>
          </a:stretch>
        </p:blipFill>
        <p:spPr>
          <a:xfrm>
            <a:off x="2333625" y="142875"/>
            <a:ext cx="2078916" cy="1048924"/>
          </a:xfrm>
          <a:prstGeom prst="rect">
            <a:avLst/>
          </a:prstGeom>
        </p:spPr>
      </p:pic>
      <p:pic>
        <p:nvPicPr>
          <p:cNvPr id="7" name="Picture 6"/>
          <p:cNvPicPr>
            <a:picLocks noChangeAspect="1"/>
          </p:cNvPicPr>
          <p:nvPr/>
        </p:nvPicPr>
        <p:blipFill>
          <a:blip r:embed="rId3"/>
          <a:stretch>
            <a:fillRect/>
          </a:stretch>
        </p:blipFill>
        <p:spPr>
          <a:xfrm>
            <a:off x="5791199" y="1599026"/>
            <a:ext cx="1881357" cy="707197"/>
          </a:xfrm>
          <a:prstGeom prst="rect">
            <a:avLst/>
          </a:prstGeom>
        </p:spPr>
      </p:pic>
      <p:pic>
        <p:nvPicPr>
          <p:cNvPr id="9" name="Picture 8"/>
          <p:cNvPicPr>
            <a:picLocks noChangeAspect="1"/>
          </p:cNvPicPr>
          <p:nvPr/>
        </p:nvPicPr>
        <p:blipFill>
          <a:blip r:embed="rId4"/>
          <a:stretch>
            <a:fillRect/>
          </a:stretch>
        </p:blipFill>
        <p:spPr>
          <a:xfrm>
            <a:off x="4350198" y="742004"/>
            <a:ext cx="1669602" cy="1217570"/>
          </a:xfrm>
          <a:prstGeom prst="rect">
            <a:avLst/>
          </a:prstGeom>
        </p:spPr>
      </p:pic>
    </p:spTree>
    <p:extLst>
      <p:ext uri="{BB962C8B-B14F-4D97-AF65-F5344CB8AC3E}">
        <p14:creationId xmlns:p14="http://schemas.microsoft.com/office/powerpoint/2010/main" val="11845740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2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
            <a:ext cx="82296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8711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18</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74808"/>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A3792C"/>
                </a:solidFill>
                <a:effectLst/>
                <a:uLnTx/>
                <a:uFillTx/>
                <a:latin typeface="Impact"/>
                <a:ea typeface="+mj-ea"/>
                <a:cs typeface="Impact"/>
              </a:rPr>
              <a:t> Going</a:t>
            </a:r>
            <a:r>
              <a:rPr kumimoji="0" lang="en-US" sz="3800" b="0" i="0" u="none" strike="noStrike" kern="1200" cap="none" spc="0" normalizeH="0" noProof="0" dirty="0" smtClean="0">
                <a:ln>
                  <a:noFill/>
                </a:ln>
                <a:solidFill>
                  <a:srgbClr val="A3792C"/>
                </a:solidFill>
                <a:effectLst/>
                <a:uLnTx/>
                <a:uFillTx/>
                <a:latin typeface="Impact"/>
                <a:ea typeface="+mj-ea"/>
                <a:cs typeface="Impact"/>
              </a:rPr>
              <a:t> to show you two videos</a:t>
            </a:r>
            <a:endParaRPr kumimoji="0" lang="en-US" sz="40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199" y="1181054"/>
            <a:ext cx="5770346"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This will lead us to another small group discussion</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400" dirty="0">
              <a:latin typeface="Arial"/>
              <a:cs typeface="Arial"/>
            </a:endParaRPr>
          </a:p>
        </p:txBody>
      </p:sp>
    </p:spTree>
    <p:extLst>
      <p:ext uri="{BB962C8B-B14F-4D97-AF65-F5344CB8AC3E}">
        <p14:creationId xmlns:p14="http://schemas.microsoft.com/office/powerpoint/2010/main" val="1548746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884258" y="944880"/>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userDrawn="1"/>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sp>
        <p:nvSpPr>
          <p:cNvPr id="8" name="Title 1"/>
          <p:cNvSpPr txBox="1">
            <a:spLocks/>
          </p:cNvSpPr>
          <p:nvPr/>
        </p:nvSpPr>
        <p:spPr>
          <a:xfrm>
            <a:off x="1083733" y="997183"/>
            <a:ext cx="6976534" cy="1840451"/>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nSpc>
                <a:spcPts val="8100"/>
              </a:lnSpc>
            </a:pPr>
            <a:r>
              <a:rPr lang="en-US" dirty="0" smtClean="0">
                <a:solidFill>
                  <a:schemeClr val="bg1"/>
                </a:solidFill>
              </a:rPr>
              <a:t>Verizon TV Ad </a:t>
            </a:r>
          </a:p>
        </p:txBody>
      </p:sp>
      <p:sp>
        <p:nvSpPr>
          <p:cNvPr id="10" name="Subtitle 2"/>
          <p:cNvSpPr txBox="1">
            <a:spLocks/>
          </p:cNvSpPr>
          <p:nvPr/>
        </p:nvSpPr>
        <p:spPr>
          <a:xfrm>
            <a:off x="884258" y="3303315"/>
            <a:ext cx="8088292" cy="1057527"/>
          </a:xfrm>
          <a:prstGeom prst="rect">
            <a:avLst/>
          </a:prstGeom>
        </p:spPr>
        <p:txBody>
          <a:bodyPr lIns="0" tIns="0" rIns="0" bIns="0"/>
          <a:lst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4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hlinkClick r:id="rId5"/>
              </a:rPr>
              <a:t>https://</a:t>
            </a:r>
            <a:r>
              <a:rPr lang="en-US" sz="2000" dirty="0" smtClean="0">
                <a:hlinkClick r:id="rId5"/>
              </a:rPr>
              <a:t>www.youtube.com/watch?v=glK9MygRQ8M#t=1.360042</a:t>
            </a:r>
            <a:endParaRPr lang="en-US" sz="2000" dirty="0" smtClean="0"/>
          </a:p>
          <a:p>
            <a:endParaRPr lang="en-US" sz="2000" dirty="0"/>
          </a:p>
          <a:p>
            <a:endParaRPr lang="en-US" sz="2000" dirty="0"/>
          </a:p>
        </p:txBody>
      </p:sp>
    </p:spTree>
    <p:extLst>
      <p:ext uri="{BB962C8B-B14F-4D97-AF65-F5344CB8AC3E}">
        <p14:creationId xmlns:p14="http://schemas.microsoft.com/office/powerpoint/2010/main" val="5047615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blk.pdf"/>
          <p:cNvPicPr>
            <a:picLocks noChangeAspect="1"/>
          </p:cNvPicPr>
          <p:nvPr/>
        </p:nvPicPr>
        <p:blipFill rotWithShape="1">
          <a:blip r:embed="rId3">
            <a:extLst>
              <a:ext uri="{28A0092B-C50C-407E-A947-70E740481C1C}">
                <a14:useLocalDpi xmlns:a14="http://schemas.microsoft.com/office/drawing/2010/main" val="0"/>
              </a:ext>
            </a:extLst>
          </a:blip>
          <a:srcRect l="9555" t="6477" b="30121"/>
          <a:stretch/>
        </p:blipFill>
        <p:spPr>
          <a:xfrm>
            <a:off x="774101" y="571111"/>
            <a:ext cx="8270323" cy="2775266"/>
          </a:xfrm>
          <a:prstGeom prst="rect">
            <a:avLst/>
          </a:prstGeom>
        </p:spPr>
      </p:pic>
      <p:grpSp>
        <p:nvGrpSpPr>
          <p:cNvPr id="6" name="Group 5"/>
          <p:cNvGrpSpPr/>
          <p:nvPr/>
        </p:nvGrpSpPr>
        <p:grpSpPr>
          <a:xfrm>
            <a:off x="6" y="580571"/>
            <a:ext cx="774095" cy="2765806"/>
            <a:chOff x="387046" y="580571"/>
            <a:chExt cx="774095" cy="1749893"/>
          </a:xfrm>
        </p:grpSpPr>
        <p:sp>
          <p:nvSpPr>
            <p:cNvPr id="7" name="Rectangle 6"/>
            <p:cNvSpPr/>
            <p:nvPr/>
          </p:nvSpPr>
          <p:spPr>
            <a:xfrm>
              <a:off x="387046" y="580571"/>
              <a:ext cx="774095" cy="1749892"/>
            </a:xfrm>
            <a:prstGeom prst="rect">
              <a:avLst/>
            </a:prstGeom>
            <a:solidFill>
              <a:srgbClr val="A379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Lines_7404.pdf"/>
            <p:cNvPicPr>
              <a:picLocks noChangeAspect="1"/>
            </p:cNvPicPr>
            <p:nvPr/>
          </p:nvPicPr>
          <p:blipFill rotWithShape="1">
            <a:blip r:embed="rId4">
              <a:extLst>
                <a:ext uri="{28A0092B-C50C-407E-A947-70E740481C1C}">
                  <a14:useLocalDpi xmlns:a14="http://schemas.microsoft.com/office/drawing/2010/main" val="0"/>
                </a:ext>
              </a:extLst>
            </a:blip>
            <a:srcRect r="85206" b="65988"/>
            <a:stretch/>
          </p:blipFill>
          <p:spPr>
            <a:xfrm>
              <a:off x="387046" y="580572"/>
              <a:ext cx="774095" cy="1749892"/>
            </a:xfrm>
            <a:prstGeom prst="rect">
              <a:avLst/>
            </a:prstGeom>
          </p:spPr>
        </p:pic>
      </p:grpSp>
      <p:pic>
        <p:nvPicPr>
          <p:cNvPr id="9" name="Picture 8" descr="PU_sigtab.eps"/>
          <p:cNvPicPr>
            <a:picLocks noChangeAspect="1"/>
          </p:cNvPicPr>
          <p:nvPr/>
        </p:nvPicPr>
        <p:blipFill rotWithShape="1">
          <a:blip r:embed="rId5">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10" name="Title 1"/>
          <p:cNvSpPr txBox="1">
            <a:spLocks/>
          </p:cNvSpPr>
          <p:nvPr/>
        </p:nvSpPr>
        <p:spPr>
          <a:xfrm>
            <a:off x="945992" y="1225294"/>
            <a:ext cx="7772400" cy="1893830"/>
          </a:xfrm>
          <a:prstGeom prst="rect">
            <a:avLst/>
          </a:prstGeom>
        </p:spPr>
        <p:txBody>
          <a:bodyPr wrap="none">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n-US" sz="5400" dirty="0" smtClean="0">
                <a:latin typeface="Impact"/>
                <a:cs typeface="Impact"/>
              </a:rPr>
              <a:t>Awareness Workshop: </a:t>
            </a:r>
          </a:p>
          <a:p>
            <a:pPr>
              <a:lnSpc>
                <a:spcPts val="8900"/>
              </a:lnSpc>
              <a:spcBef>
                <a:spcPts val="0"/>
              </a:spcBef>
            </a:pPr>
            <a:r>
              <a:rPr lang="en-US" sz="5400" dirty="0" smtClean="0">
                <a:latin typeface="Impact"/>
                <a:cs typeface="Impact"/>
              </a:rPr>
              <a:t>Hidden Bias of Good People</a:t>
            </a:r>
          </a:p>
          <a:p>
            <a:pPr>
              <a:lnSpc>
                <a:spcPts val="8900"/>
              </a:lnSpc>
              <a:spcBef>
                <a:spcPts val="0"/>
              </a:spcBef>
            </a:pPr>
            <a:endParaRPr lang="en-US" sz="4000" dirty="0">
              <a:latin typeface="Impact"/>
              <a:cs typeface="Impact"/>
            </a:endParaRPr>
          </a:p>
        </p:txBody>
      </p:sp>
      <p:sp>
        <p:nvSpPr>
          <p:cNvPr id="13" name="TextBox 12"/>
          <p:cNvSpPr txBox="1"/>
          <p:nvPr/>
        </p:nvSpPr>
        <p:spPr>
          <a:xfrm>
            <a:off x="673822" y="4417869"/>
            <a:ext cx="5795606" cy="1092607"/>
          </a:xfrm>
          <a:prstGeom prst="rect">
            <a:avLst/>
          </a:prstGeom>
          <a:noFill/>
        </p:spPr>
        <p:txBody>
          <a:bodyPr wrap="square" lIns="0" tIns="0" bIns="0" rtlCol="0">
            <a:spAutoFit/>
          </a:bodyPr>
          <a:lstStyle/>
          <a:p>
            <a:pPr>
              <a:spcAft>
                <a:spcPts val="600"/>
              </a:spcAft>
              <a:defRPr/>
            </a:pPr>
            <a:r>
              <a:rPr lang="en-US" sz="1400" b="1" dirty="0" smtClean="0">
                <a:solidFill>
                  <a:srgbClr val="494333">
                    <a:alpha val="70000"/>
                  </a:srgbClr>
                </a:solidFill>
                <a:latin typeface="Arial"/>
                <a:cs typeface="Arial"/>
              </a:rPr>
              <a:t>Sharon </a:t>
            </a:r>
            <a:r>
              <a:rPr lang="en-US" sz="1400" b="1" dirty="0">
                <a:solidFill>
                  <a:srgbClr val="494333">
                    <a:alpha val="70000"/>
                  </a:srgbClr>
                </a:solidFill>
                <a:latin typeface="Arial"/>
                <a:cs typeface="Arial"/>
              </a:rPr>
              <a:t>Williams, 765-494-7398, </a:t>
            </a:r>
            <a:r>
              <a:rPr lang="en-US" sz="1400" b="1" dirty="0" smtClean="0">
                <a:solidFill>
                  <a:srgbClr val="494333">
                    <a:alpha val="70000"/>
                  </a:srgbClr>
                </a:solidFill>
                <a:latin typeface="Arial"/>
                <a:cs typeface="Arial"/>
                <a:hlinkClick r:id="rId6"/>
              </a:rPr>
              <a:t>ssw@purdue.edu</a:t>
            </a:r>
            <a:endParaRPr lang="en-US" sz="1400" b="1" dirty="0" smtClean="0">
              <a:solidFill>
                <a:srgbClr val="494333">
                  <a:alpha val="70000"/>
                </a:srgbClr>
              </a:solidFill>
              <a:latin typeface="Arial"/>
              <a:cs typeface="Arial"/>
            </a:endParaRPr>
          </a:p>
          <a:p>
            <a:pPr>
              <a:spcAft>
                <a:spcPts val="600"/>
              </a:spcAft>
              <a:defRPr/>
            </a:pPr>
            <a:r>
              <a:rPr lang="en-US" sz="1400" b="1" dirty="0">
                <a:solidFill>
                  <a:srgbClr val="494333">
                    <a:alpha val="70000"/>
                  </a:srgbClr>
                </a:solidFill>
                <a:latin typeface="Arial"/>
                <a:cs typeface="Arial"/>
              </a:rPr>
              <a:t>Human </a:t>
            </a:r>
            <a:r>
              <a:rPr lang="en-US" sz="1400" b="1" dirty="0" smtClean="0">
                <a:solidFill>
                  <a:srgbClr val="494333">
                    <a:alpha val="70000"/>
                  </a:srgbClr>
                </a:solidFill>
                <a:latin typeface="Arial"/>
                <a:cs typeface="Arial"/>
              </a:rPr>
              <a:t>Resources</a:t>
            </a:r>
          </a:p>
          <a:p>
            <a:pPr marL="0" marR="0" indent="0" algn="l" defTabSz="457200" rtl="0" eaLnBrk="1" fontAlgn="auto" latinLnBrk="0" hangingPunct="1">
              <a:lnSpc>
                <a:spcPct val="100000"/>
              </a:lnSpc>
              <a:spcBef>
                <a:spcPts val="0"/>
              </a:spcBef>
              <a:spcAft>
                <a:spcPts val="600"/>
              </a:spcAft>
              <a:buClrTx/>
              <a:buSzTx/>
              <a:buFontTx/>
              <a:buNone/>
              <a:tabLst/>
              <a:defRPr/>
            </a:pPr>
            <a:r>
              <a:rPr lang="en-US" sz="1400" b="1" dirty="0" smtClean="0">
                <a:solidFill>
                  <a:srgbClr val="494333">
                    <a:alpha val="70000"/>
                  </a:srgbClr>
                </a:solidFill>
                <a:latin typeface="Arial"/>
                <a:cs typeface="Arial"/>
              </a:rPr>
              <a:t>Ayanna Bledsoe, </a:t>
            </a:r>
            <a:r>
              <a:rPr lang="en-US" sz="1400" b="1" dirty="0" smtClean="0">
                <a:solidFill>
                  <a:srgbClr val="494333">
                    <a:alpha val="70000"/>
                  </a:srgbClr>
                </a:solidFill>
                <a:latin typeface="Arial"/>
                <a:cs typeface="Arial"/>
              </a:rPr>
              <a:t>765-496-3916, </a:t>
            </a:r>
            <a:r>
              <a:rPr lang="en-US" sz="1400" b="1" dirty="0" smtClean="0">
                <a:solidFill>
                  <a:srgbClr val="494333">
                    <a:alpha val="70000"/>
                  </a:srgbClr>
                </a:solidFill>
                <a:latin typeface="Arial"/>
                <a:cs typeface="Arial"/>
                <a:hlinkClick r:id="rId7"/>
              </a:rPr>
              <a:t>aabledso@purdue.edu</a:t>
            </a:r>
            <a:endParaRPr lang="en-US" sz="1400" b="1" dirty="0" smtClean="0">
              <a:solidFill>
                <a:srgbClr val="494333">
                  <a:alpha val="70000"/>
                </a:srgbClr>
              </a:solidFill>
              <a:latin typeface="Arial"/>
              <a:cs typeface="Arial"/>
            </a:endParaRPr>
          </a:p>
          <a:p>
            <a:pPr marL="0" marR="0" indent="0" algn="l" defTabSz="457200" rtl="0" eaLnBrk="1" fontAlgn="auto" latinLnBrk="0" hangingPunct="1">
              <a:lnSpc>
                <a:spcPct val="100000"/>
              </a:lnSpc>
              <a:spcBef>
                <a:spcPts val="0"/>
              </a:spcBef>
              <a:spcAft>
                <a:spcPts val="600"/>
              </a:spcAft>
              <a:buClrTx/>
              <a:buSzTx/>
              <a:buFontTx/>
              <a:buNone/>
              <a:tabLst/>
              <a:defRPr/>
            </a:pPr>
            <a:r>
              <a:rPr lang="en-US" sz="1400" b="1" dirty="0" smtClean="0">
                <a:solidFill>
                  <a:srgbClr val="494333">
                    <a:alpha val="70000"/>
                  </a:srgbClr>
                </a:solidFill>
                <a:latin typeface="Arial"/>
                <a:cs typeface="Arial"/>
              </a:rPr>
              <a:t>Office of Multicultural Programs</a:t>
            </a:r>
          </a:p>
        </p:txBody>
      </p:sp>
      <p:sp>
        <p:nvSpPr>
          <p:cNvPr id="14" name="Date Placeholder 6"/>
          <p:cNvSpPr>
            <a:spLocks noGrp="1"/>
          </p:cNvSpPr>
          <p:nvPr>
            <p:ph type="dt" sz="half" idx="10"/>
          </p:nvPr>
        </p:nvSpPr>
        <p:spPr>
          <a:xfrm>
            <a:off x="7137493" y="5315185"/>
            <a:ext cx="2006506" cy="365125"/>
          </a:xfrm>
        </p:spPr>
        <p:txBody>
          <a:bodyPr/>
          <a:lstStyle/>
          <a:p>
            <a:r>
              <a:rPr lang="en-US" b="1" dirty="0" smtClean="0">
                <a:solidFill>
                  <a:srgbClr val="856024"/>
                </a:solidFill>
                <a:latin typeface="Arial"/>
                <a:cs typeface="Arial"/>
              </a:rPr>
              <a:t>September 10, 2019</a:t>
            </a:r>
            <a:endParaRPr lang="en-US" b="1" dirty="0">
              <a:solidFill>
                <a:srgbClr val="856024"/>
              </a:solidFill>
              <a:latin typeface="Arial"/>
              <a:cs typeface="Arial"/>
            </a:endParaRPr>
          </a:p>
        </p:txBody>
      </p:sp>
    </p:spTree>
    <p:extLst>
      <p:ext uri="{BB962C8B-B14F-4D97-AF65-F5344CB8AC3E}">
        <p14:creationId xmlns:p14="http://schemas.microsoft.com/office/powerpoint/2010/main" val="1570212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p:cNvPr>
          <p:cNvSpPr/>
          <p:nvPr/>
        </p:nvSpPr>
        <p:spPr>
          <a:xfrm>
            <a:off x="0" y="6777038"/>
            <a:ext cx="9144000" cy="93662"/>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solidFill>
                <a:prstClr val="white"/>
              </a:solidFill>
            </a:endParaRPr>
          </a:p>
        </p:txBody>
      </p:sp>
      <p:grpSp>
        <p:nvGrpSpPr>
          <p:cNvPr id="294915" name="Group 2"/>
          <p:cNvGrpSpPr>
            <a:grpSpLocks/>
          </p:cNvGrpSpPr>
          <p:nvPr/>
        </p:nvGrpSpPr>
        <p:grpSpPr bwMode="auto">
          <a:xfrm>
            <a:off x="884238" y="944563"/>
            <a:ext cx="8259762" cy="1776412"/>
            <a:chOff x="884258" y="1833153"/>
            <a:chExt cx="8259742" cy="1776549"/>
          </a:xfrm>
        </p:grpSpPr>
        <p:sp>
          <p:nvSpPr>
            <p:cNvPr id="4" name="Rectangle 3">
              <a:extLst/>
            </p:cNvPr>
            <p:cNvSpPr/>
            <p:nvPr/>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dirty="0">
                <a:solidFill>
                  <a:prstClr val="white"/>
                </a:solidFill>
              </a:endParaRPr>
            </a:p>
          </p:txBody>
        </p:sp>
        <p:pic>
          <p:nvPicPr>
            <p:cNvPr id="294920" name="Picture 4" descr="Lines_7404.pdf"/>
            <p:cNvPicPr>
              <a:picLocks noChangeAspect="1"/>
            </p:cNvPicPr>
            <p:nvPr/>
          </p:nvPicPr>
          <p:blipFill>
            <a:blip r:embed="rId3">
              <a:extLst>
                <a:ext uri="{28A0092B-C50C-407E-A947-70E740481C1C}">
                  <a14:useLocalDpi xmlns:a14="http://schemas.microsoft.com/office/drawing/2010/main" val="0"/>
                </a:ext>
              </a:extLst>
            </a:blip>
            <a:srcRect l="26534" t="55006" r="23347"/>
            <a:stretch>
              <a:fillRect/>
            </a:stretch>
          </p:blipFill>
          <p:spPr bwMode="auto">
            <a:xfrm>
              <a:off x="884258" y="1833153"/>
              <a:ext cx="8259742" cy="1776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4916" name="Picture 5" descr="Lines_blk.pdf"/>
          <p:cNvPicPr>
            <a:picLocks noChangeAspect="1"/>
          </p:cNvPicPr>
          <p:nvPr/>
        </p:nvPicPr>
        <p:blipFill>
          <a:blip r:embed="rId4">
            <a:extLst>
              <a:ext uri="{28A0092B-C50C-407E-A947-70E740481C1C}">
                <a14:useLocalDpi xmlns:a14="http://schemas.microsoft.com/office/drawing/2010/main" val="0"/>
              </a:ext>
            </a:extLst>
          </a:blip>
          <a:srcRect l="42667" t="19495" r="52631" b="43855"/>
          <a:stretch>
            <a:fillRect/>
          </a:stretch>
        </p:blipFill>
        <p:spPr bwMode="auto">
          <a:xfrm>
            <a:off x="0" y="944563"/>
            <a:ext cx="749300"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7" name="Title 1"/>
          <p:cNvSpPr txBox="1">
            <a:spLocks/>
          </p:cNvSpPr>
          <p:nvPr/>
        </p:nvSpPr>
        <p:spPr bwMode="auto">
          <a:xfrm>
            <a:off x="1084263" y="881063"/>
            <a:ext cx="6975475" cy="183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8100"/>
              </a:lnSpc>
              <a:spcBef>
                <a:spcPct val="0"/>
              </a:spcBef>
              <a:buFontTx/>
              <a:buNone/>
            </a:pPr>
            <a:r>
              <a:rPr lang="en-US" altLang="en-US" sz="3800" dirty="0">
                <a:solidFill>
                  <a:srgbClr val="FFFFFF"/>
                </a:solidFill>
                <a:latin typeface="Impact" panose="020B0806030902050204" pitchFamily="34" charset="0"/>
                <a:ea typeface="Impact" panose="020B0806030902050204" pitchFamily="34" charset="0"/>
                <a:cs typeface="Impact" panose="020B0806030902050204" pitchFamily="34" charset="0"/>
              </a:rPr>
              <a:t>Kids Drawing</a:t>
            </a:r>
          </a:p>
        </p:txBody>
      </p:sp>
      <p:sp>
        <p:nvSpPr>
          <p:cNvPr id="294918" name="Subtitle 2"/>
          <p:cNvSpPr txBox="1">
            <a:spLocks/>
          </p:cNvSpPr>
          <p:nvPr/>
        </p:nvSpPr>
        <p:spPr bwMode="auto">
          <a:xfrm>
            <a:off x="884238" y="3303588"/>
            <a:ext cx="8088312"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000" dirty="0">
                <a:solidFill>
                  <a:srgbClr val="000000"/>
                </a:solidFill>
                <a:latin typeface="Arial" panose="020B0604020202020204" pitchFamily="34" charset="0"/>
                <a:cs typeface="Arial" panose="020B0604020202020204" pitchFamily="34" charset="0"/>
                <a:hlinkClick r:id="rId5"/>
              </a:rPr>
              <a:t>http://creativity-online.com/work/inspiring-the-future-redraw-the-balance/45935</a:t>
            </a:r>
            <a:endParaRPr lang="en-US" altLang="en-US" sz="2000" dirty="0">
              <a:solidFill>
                <a:srgbClr val="000000"/>
              </a:solidFill>
              <a:latin typeface="Arial" panose="020B0604020202020204" pitchFamily="34" charset="0"/>
              <a:cs typeface="Arial" panose="020B0604020202020204" pitchFamily="34" charset="0"/>
            </a:endParaRPr>
          </a:p>
          <a:p>
            <a:pPr eaLnBrk="1" hangingPunct="1">
              <a:buFont typeface="Arial" panose="020B0604020202020204" pitchFamily="34" charset="0"/>
              <a:buNone/>
            </a:pPr>
            <a:endParaRPr lang="en-US" altLang="en-US" sz="2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73090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21</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Discussion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Please focus on the following: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10" name="Rectangle 9"/>
          <p:cNvSpPr/>
          <p:nvPr/>
        </p:nvSpPr>
        <p:spPr>
          <a:xfrm>
            <a:off x="457159" y="2135401"/>
            <a:ext cx="8359581" cy="3170099"/>
          </a:xfrm>
          <a:prstGeom prst="rect">
            <a:avLst/>
          </a:prstGeom>
        </p:spPr>
        <p:txBody>
          <a:bodyPr wrap="square">
            <a:spAutoFit/>
          </a:bodyPr>
          <a:lstStyle/>
          <a:p>
            <a:pPr marL="457200" indent="-457200">
              <a:buFont typeface="+mj-lt"/>
              <a:buAutoNum type="arabicPeriod"/>
            </a:pPr>
            <a:r>
              <a:rPr lang="en-US" sz="2000" dirty="0" smtClean="0">
                <a:latin typeface="Arial" panose="020B0604020202020204" pitchFamily="34" charset="0"/>
                <a:cs typeface="Arial" panose="020B0604020202020204" pitchFamily="34" charset="0"/>
              </a:rPr>
              <a:t>In the Verizon ad, where you aware of the statistics? Should we “steer” young girls in any direction?</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What about the “kids drawing” video?</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Any other thoughts to share with your small group on either video?</a:t>
            </a:r>
          </a:p>
          <a:p>
            <a:pPr marL="457200" indent="-457200">
              <a:buFont typeface="+mj-lt"/>
              <a:buAutoNum type="arabicPeriod"/>
            </a:pPr>
            <a:endParaRPr lang="en-US" sz="2000" dirty="0">
              <a:latin typeface="Arial" panose="020B0604020202020204" pitchFamily="34" charset="0"/>
              <a:cs typeface="Arial" panose="020B0604020202020204" pitchFamily="34" charset="0"/>
            </a:endParaRPr>
          </a:p>
          <a:p>
            <a:pPr marL="457200" indent="-457200">
              <a:buFont typeface="+mj-lt"/>
              <a:buAutoNum type="arabicPeriod"/>
            </a:pPr>
            <a:r>
              <a:rPr lang="en-US" sz="2000" dirty="0" smtClean="0">
                <a:latin typeface="Arial" panose="020B0604020202020204" pitchFamily="34" charset="0"/>
                <a:cs typeface="Arial" panose="020B0604020202020204" pitchFamily="34" charset="0"/>
              </a:rPr>
              <a:t>Any possible connections to your interactions, teaching</a:t>
            </a:r>
            <a:r>
              <a:rPr lang="en-US" sz="2000" dirty="0">
                <a:latin typeface="Arial" panose="020B0604020202020204" pitchFamily="34" charset="0"/>
                <a:cs typeface="Arial" panose="020B0604020202020204" pitchFamily="34" charset="0"/>
              </a:rPr>
              <a:t>, or research?</a:t>
            </a:r>
            <a:endParaRPr lang="en-US" sz="2000" dirty="0" smtClean="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5186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749905" y="944880"/>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userDrawn="1"/>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sp>
        <p:nvSpPr>
          <p:cNvPr id="8" name="Title 1"/>
          <p:cNvSpPr txBox="1">
            <a:spLocks/>
          </p:cNvSpPr>
          <p:nvPr/>
        </p:nvSpPr>
        <p:spPr>
          <a:xfrm>
            <a:off x="1083732" y="876257"/>
            <a:ext cx="7636755" cy="1840451"/>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nSpc>
                <a:spcPts val="8100"/>
              </a:lnSpc>
            </a:pPr>
            <a:r>
              <a:rPr lang="en-US" sz="4000" dirty="0" smtClean="0">
                <a:solidFill>
                  <a:srgbClr val="FF0000"/>
                </a:solidFill>
              </a:rPr>
              <a:t> Q</a:t>
            </a:r>
            <a:r>
              <a:rPr lang="en-US" dirty="0" smtClean="0">
                <a:solidFill>
                  <a:srgbClr val="FF0000"/>
                </a:solidFill>
              </a:rPr>
              <a:t>uestions – thoughts . . . </a:t>
            </a:r>
          </a:p>
        </p:txBody>
      </p:sp>
      <p:pic>
        <p:nvPicPr>
          <p:cNvPr id="12" name="Picture 2" descr="C:\Documents and Settings\mjansen\Local Settings\Temporary Internet Files\Content.IE5\DPV9AC70\MC900110849[1].wmf"/>
          <p:cNvPicPr>
            <a:picLocks noChangeAspect="1" noChangeArrowheads="1"/>
          </p:cNvPicPr>
          <p:nvPr/>
        </p:nvPicPr>
        <p:blipFill>
          <a:blip r:embed="rId5" cstate="print"/>
          <a:srcRect/>
          <a:stretch>
            <a:fillRect/>
          </a:stretch>
        </p:blipFill>
        <p:spPr bwMode="auto">
          <a:xfrm>
            <a:off x="749904" y="2716708"/>
            <a:ext cx="8259743" cy="3039199"/>
          </a:xfrm>
          <a:prstGeom prst="rect">
            <a:avLst/>
          </a:prstGeom>
          <a:noFill/>
        </p:spPr>
      </p:pic>
    </p:spTree>
    <p:extLst>
      <p:ext uri="{BB962C8B-B14F-4D97-AF65-F5344CB8AC3E}">
        <p14:creationId xmlns:p14="http://schemas.microsoft.com/office/powerpoint/2010/main" val="394505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23</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0" y="-225881"/>
            <a:ext cx="9035845"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A3792C"/>
                </a:solidFill>
                <a:effectLst/>
                <a:uLnTx/>
                <a:uFillTx/>
                <a:latin typeface="Impact"/>
                <a:ea typeface="+mj-ea"/>
                <a:cs typeface="Impact"/>
              </a:rPr>
              <a:t> These videos</a:t>
            </a:r>
            <a:r>
              <a:rPr kumimoji="0" lang="en-US" sz="3800" b="0" i="0" u="none" strike="noStrike" kern="1200" cap="none" spc="0" normalizeH="0" noProof="0" dirty="0" smtClean="0">
                <a:ln>
                  <a:noFill/>
                </a:ln>
                <a:solidFill>
                  <a:srgbClr val="A3792C"/>
                </a:solidFill>
                <a:effectLst/>
                <a:uLnTx/>
                <a:uFillTx/>
                <a:latin typeface="Impact"/>
                <a:ea typeface="+mj-ea"/>
                <a:cs typeface="Impact"/>
              </a:rPr>
              <a:t> are more a little more serious </a:t>
            </a:r>
            <a:endParaRPr kumimoji="0" lang="en-US" sz="40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199" y="1181054"/>
            <a:ext cx="5770346"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This will lead us to another small group discussion</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400" dirty="0">
              <a:latin typeface="Arial"/>
              <a:cs typeface="Arial"/>
            </a:endParaRPr>
          </a:p>
        </p:txBody>
      </p:sp>
    </p:spTree>
    <p:extLst>
      <p:ext uri="{BB962C8B-B14F-4D97-AF65-F5344CB8AC3E}">
        <p14:creationId xmlns:p14="http://schemas.microsoft.com/office/powerpoint/2010/main" val="32944433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884258" y="944880"/>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userDrawn="1"/>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sp>
        <p:nvSpPr>
          <p:cNvPr id="8" name="Title 1"/>
          <p:cNvSpPr txBox="1">
            <a:spLocks/>
          </p:cNvSpPr>
          <p:nvPr/>
        </p:nvSpPr>
        <p:spPr>
          <a:xfrm>
            <a:off x="1083733" y="1032354"/>
            <a:ext cx="6976534" cy="1840451"/>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nSpc>
                <a:spcPts val="8100"/>
              </a:lnSpc>
            </a:pPr>
            <a:r>
              <a:rPr lang="en-US" dirty="0" smtClean="0">
                <a:solidFill>
                  <a:schemeClr val="bg1"/>
                </a:solidFill>
              </a:rPr>
              <a:t>Updated doll experiment</a:t>
            </a:r>
          </a:p>
        </p:txBody>
      </p:sp>
      <p:sp>
        <p:nvSpPr>
          <p:cNvPr id="10" name="Subtitle 2"/>
          <p:cNvSpPr txBox="1">
            <a:spLocks/>
          </p:cNvSpPr>
          <p:nvPr/>
        </p:nvSpPr>
        <p:spPr>
          <a:xfrm>
            <a:off x="427340" y="3024182"/>
            <a:ext cx="8545210" cy="1057527"/>
          </a:xfrm>
          <a:prstGeom prst="rect">
            <a:avLst/>
          </a:prstGeom>
        </p:spPr>
        <p:txBody>
          <a:bodyPr lIns="0" tIns="0" rIns="0" bIns="0"/>
          <a:lst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4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smtClean="0">
              <a:solidFill>
                <a:srgbClr val="A3792C"/>
              </a:solidFill>
              <a:latin typeface="Arial" panose="020B0604020202020204" pitchFamily="34" charset="0"/>
              <a:cs typeface="Arial" panose="020B0604020202020204" pitchFamily="34" charset="0"/>
            </a:endParaRPr>
          </a:p>
        </p:txBody>
      </p:sp>
      <p:sp>
        <p:nvSpPr>
          <p:cNvPr id="2" name="Rectangle 1"/>
          <p:cNvSpPr/>
          <p:nvPr/>
        </p:nvSpPr>
        <p:spPr>
          <a:xfrm>
            <a:off x="952901" y="3290501"/>
            <a:ext cx="8019649" cy="2154436"/>
          </a:xfrm>
          <a:prstGeom prst="rect">
            <a:avLst/>
          </a:prstGeom>
        </p:spPr>
        <p:txBody>
          <a:bodyPr wrap="square">
            <a:spAutoFit/>
          </a:bodyPr>
          <a:lstStyle/>
          <a:p>
            <a:r>
              <a:rPr lang="en-US" sz="2400" dirty="0">
                <a:hlinkClick r:id="rId5"/>
              </a:rPr>
              <a:t>https://</a:t>
            </a:r>
            <a:r>
              <a:rPr lang="en-US" sz="2400" dirty="0" smtClean="0">
                <a:hlinkClick r:id="rId5"/>
              </a:rPr>
              <a:t>www.youtube.com/watch?v=ybDa0gSuAcg</a:t>
            </a:r>
            <a:endParaRPr lang="en-US" sz="2400" dirty="0" smtClean="0"/>
          </a:p>
          <a:p>
            <a:endParaRPr lang="en-US" sz="2400" dirty="0"/>
          </a:p>
          <a:p>
            <a:endParaRPr lang="en-US" sz="1400" dirty="0"/>
          </a:p>
          <a:p>
            <a:endParaRPr lang="en-US" sz="2400" dirty="0"/>
          </a:p>
          <a:p>
            <a:endParaRPr lang="en-US" sz="2400" dirty="0" smtClean="0"/>
          </a:p>
          <a:p>
            <a:endParaRPr lang="en-US" sz="2400" dirty="0"/>
          </a:p>
        </p:txBody>
      </p:sp>
    </p:spTree>
    <p:extLst>
      <p:ext uri="{BB962C8B-B14F-4D97-AF65-F5344CB8AC3E}">
        <p14:creationId xmlns:p14="http://schemas.microsoft.com/office/powerpoint/2010/main" val="29156679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884258" y="944880"/>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userDrawn="1"/>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sp>
        <p:nvSpPr>
          <p:cNvPr id="8" name="Title 1"/>
          <p:cNvSpPr txBox="1">
            <a:spLocks/>
          </p:cNvSpPr>
          <p:nvPr/>
        </p:nvSpPr>
        <p:spPr>
          <a:xfrm>
            <a:off x="952902" y="980251"/>
            <a:ext cx="8019648" cy="1840451"/>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nSpc>
                <a:spcPts val="8100"/>
              </a:lnSpc>
            </a:pPr>
            <a:r>
              <a:rPr lang="en-US" dirty="0" smtClean="0">
                <a:solidFill>
                  <a:schemeClr val="bg1"/>
                </a:solidFill>
              </a:rPr>
              <a:t>What does my headscarf mean to you? </a:t>
            </a:r>
          </a:p>
        </p:txBody>
      </p:sp>
      <p:sp>
        <p:nvSpPr>
          <p:cNvPr id="10" name="Subtitle 2"/>
          <p:cNvSpPr txBox="1">
            <a:spLocks/>
          </p:cNvSpPr>
          <p:nvPr/>
        </p:nvSpPr>
        <p:spPr>
          <a:xfrm>
            <a:off x="427340" y="3024182"/>
            <a:ext cx="8545210" cy="1057527"/>
          </a:xfrm>
          <a:prstGeom prst="rect">
            <a:avLst/>
          </a:prstGeom>
        </p:spPr>
        <p:txBody>
          <a:bodyPr lIns="0" tIns="0" rIns="0" bIns="0"/>
          <a:lst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4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smtClean="0">
              <a:solidFill>
                <a:srgbClr val="A3792C"/>
              </a:solidFill>
              <a:latin typeface="Arial" panose="020B0604020202020204" pitchFamily="34" charset="0"/>
              <a:cs typeface="Arial" panose="020B0604020202020204" pitchFamily="34" charset="0"/>
            </a:endParaRPr>
          </a:p>
        </p:txBody>
      </p:sp>
      <p:sp>
        <p:nvSpPr>
          <p:cNvPr id="2" name="Rectangle 1"/>
          <p:cNvSpPr/>
          <p:nvPr/>
        </p:nvSpPr>
        <p:spPr>
          <a:xfrm>
            <a:off x="952901" y="3290501"/>
            <a:ext cx="8019649" cy="1785104"/>
          </a:xfrm>
          <a:prstGeom prst="rect">
            <a:avLst/>
          </a:prstGeom>
        </p:spPr>
        <p:txBody>
          <a:bodyPr wrap="square">
            <a:spAutoFit/>
          </a:bodyPr>
          <a:lstStyle/>
          <a:p>
            <a:endParaRPr lang="en-US" sz="2400" dirty="0"/>
          </a:p>
          <a:p>
            <a:endParaRPr lang="en-US" sz="1400" dirty="0"/>
          </a:p>
          <a:p>
            <a:endParaRPr lang="en-US" sz="2400" dirty="0"/>
          </a:p>
          <a:p>
            <a:endParaRPr lang="en-US" sz="2400" dirty="0" smtClean="0"/>
          </a:p>
          <a:p>
            <a:endParaRPr lang="en-US" sz="2400" dirty="0"/>
          </a:p>
        </p:txBody>
      </p:sp>
      <p:sp>
        <p:nvSpPr>
          <p:cNvPr id="7" name="Rectangle 6"/>
          <p:cNvSpPr/>
          <p:nvPr/>
        </p:nvSpPr>
        <p:spPr>
          <a:xfrm>
            <a:off x="884258" y="3290501"/>
            <a:ext cx="6568594" cy="677108"/>
          </a:xfrm>
          <a:prstGeom prst="rect">
            <a:avLst/>
          </a:prstGeom>
        </p:spPr>
        <p:txBody>
          <a:bodyPr wrap="square">
            <a:spAutoFit/>
          </a:bodyPr>
          <a:lstStyle/>
          <a:p>
            <a:r>
              <a:rPr lang="en-US" sz="2000" dirty="0">
                <a:hlinkClick r:id="rId5"/>
              </a:rPr>
              <a:t>https://</a:t>
            </a:r>
            <a:r>
              <a:rPr lang="en-US" sz="2000" dirty="0" smtClean="0">
                <a:hlinkClick r:id="rId5"/>
              </a:rPr>
              <a:t>www.youtube.com/watch?v=18zvlz5CxPE&amp;t=</a:t>
            </a:r>
            <a:r>
              <a:rPr lang="en-US" dirty="0" smtClean="0">
                <a:hlinkClick r:id="rId5"/>
              </a:rPr>
              <a:t>15s</a:t>
            </a:r>
            <a:endParaRPr lang="en-US" dirty="0" smtClean="0"/>
          </a:p>
          <a:p>
            <a:endParaRPr lang="en-US" dirty="0"/>
          </a:p>
        </p:txBody>
      </p:sp>
    </p:spTree>
    <p:extLst>
      <p:ext uri="{BB962C8B-B14F-4D97-AF65-F5344CB8AC3E}">
        <p14:creationId xmlns:p14="http://schemas.microsoft.com/office/powerpoint/2010/main" val="1818872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26</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Discussion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Please focus on the following: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10" name="Rectangle 9"/>
          <p:cNvSpPr/>
          <p:nvPr/>
        </p:nvSpPr>
        <p:spPr>
          <a:xfrm>
            <a:off x="457200" y="2020633"/>
            <a:ext cx="8489561" cy="2554545"/>
          </a:xfrm>
          <a:prstGeom prst="rect">
            <a:avLst/>
          </a:prstGeom>
        </p:spPr>
        <p:txBody>
          <a:bodyPr wrap="square">
            <a:spAutoFit/>
          </a:bodyPr>
          <a:lstStyle/>
          <a:p>
            <a:pPr marL="457200" indent="-457200">
              <a:buAutoNum type="arabicPeriod"/>
            </a:pPr>
            <a:r>
              <a:rPr lang="en-US" sz="2000" dirty="0" smtClean="0">
                <a:latin typeface="Arial" panose="020B0604020202020204" pitchFamily="34" charset="0"/>
                <a:cs typeface="Arial" panose="020B0604020202020204" pitchFamily="34" charset="0"/>
              </a:rPr>
              <a:t>In the Doll experiment, were you surprised? Was there bias in the experiment? Any feelings that might show up in your everyday lives? Did you detect any bias?</a:t>
            </a:r>
          </a:p>
          <a:p>
            <a:pPr marL="457200" indent="-457200">
              <a:buAutoNum type="arabicPeriod"/>
            </a:pPr>
            <a:endParaRPr lang="en-US" sz="2000" dirty="0">
              <a:latin typeface="Arial" panose="020B0604020202020204" pitchFamily="34" charset="0"/>
              <a:cs typeface="Arial" panose="020B0604020202020204" pitchFamily="34" charset="0"/>
            </a:endParaRPr>
          </a:p>
          <a:p>
            <a:pPr marL="457200" indent="-457200">
              <a:buAutoNum type="arabicPeriod"/>
            </a:pPr>
            <a:r>
              <a:rPr lang="en-US" sz="2000" dirty="0" smtClean="0">
                <a:latin typeface="Arial" panose="020B0604020202020204" pitchFamily="34" charset="0"/>
                <a:cs typeface="Arial" panose="020B0604020202020204" pitchFamily="34" charset="0"/>
              </a:rPr>
              <a:t>Lastly, opinions on the Wearing the Headscarf?</a:t>
            </a:r>
          </a:p>
          <a:p>
            <a:pPr marL="457200" indent="-457200">
              <a:buAutoNum type="arabicPeriod"/>
            </a:pPr>
            <a:endParaRPr lang="en-US" sz="2000" dirty="0" smtClean="0">
              <a:latin typeface="Arial" panose="020B0604020202020204" pitchFamily="34" charset="0"/>
              <a:cs typeface="Arial" panose="020B0604020202020204" pitchFamily="34" charset="0"/>
            </a:endParaRPr>
          </a:p>
          <a:p>
            <a:pPr marL="457200" indent="-457200">
              <a:buAutoNum type="arabicPeriod"/>
            </a:pPr>
            <a:r>
              <a:rPr lang="en-US" sz="2000" dirty="0" smtClean="0">
                <a:latin typeface="Arial" panose="020B0604020202020204" pitchFamily="34" charset="0"/>
                <a:cs typeface="Arial" panose="020B0604020202020204" pitchFamily="34" charset="0"/>
              </a:rPr>
              <a:t>Any other thoughts to share with your small group on either video?</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39337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Slide Number Placeholder 5"/>
          <p:cNvSpPr>
            <a:spLocks noGrp="1"/>
          </p:cNvSpPr>
          <p:nvPr>
            <p:ph type="sldNum" sz="quarter" idx="12"/>
          </p:nvPr>
        </p:nvSpPr>
        <p:spPr bwMode="auto">
          <a:xfrm>
            <a:off x="8470900" y="6343650"/>
            <a:ext cx="476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78C52C2-8C4A-4176-947B-639FC7F35CD8}" type="slidenum">
              <a:rPr lang="en-US" altLang="en-US" sz="900" smtClean="0">
                <a:solidFill>
                  <a:srgbClr val="000000"/>
                </a:solidFill>
                <a:latin typeface="Arial" panose="020B0604020202020204" pitchFamily="34" charset="0"/>
                <a:cs typeface="Arial" panose="020B0604020202020204" pitchFamily="34" charset="0"/>
              </a:rPr>
              <a:pPr>
                <a:spcBef>
                  <a:spcPct val="0"/>
                </a:spcBef>
                <a:buFontTx/>
                <a:buNone/>
              </a:pPr>
              <a:t>27</a:t>
            </a:fld>
            <a:endParaRPr lang="en-US" altLang="en-US" sz="900" dirty="0" smtClean="0">
              <a:solidFill>
                <a:srgbClr val="000000"/>
              </a:solidFill>
              <a:latin typeface="Arial" panose="020B0604020202020204" pitchFamily="34" charset="0"/>
              <a:cs typeface="Arial" panose="020B0604020202020204" pitchFamily="34" charset="0"/>
            </a:endParaRPr>
          </a:p>
        </p:txBody>
      </p:sp>
      <p:pic>
        <p:nvPicPr>
          <p:cNvPr id="294915" name="Picture 3" descr="Content page.jpg"/>
          <p:cNvPicPr>
            <a:picLocks noChangeAspect="1"/>
          </p:cNvPicPr>
          <p:nvPr/>
        </p:nvPicPr>
        <p:blipFill>
          <a:blip r:embed="rId3">
            <a:extLst>
              <a:ext uri="{28A0092B-C50C-407E-A947-70E740481C1C}">
                <a14:useLocalDpi xmlns:a14="http://schemas.microsoft.com/office/drawing/2010/main" val="0"/>
              </a:ext>
            </a:extLst>
          </a:blip>
          <a:srcRect b="45251"/>
          <a:stretch>
            <a:fillRect/>
          </a:stretch>
        </p:blipFill>
        <p:spPr bwMode="auto">
          <a:xfrm>
            <a:off x="0" y="0"/>
            <a:ext cx="91440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4916" name="Picture 4" descr="Content page.jpg"/>
          <p:cNvPicPr>
            <a:picLocks noChangeAspect="1"/>
          </p:cNvPicPr>
          <p:nvPr/>
        </p:nvPicPr>
        <p:blipFill>
          <a:blip r:embed="rId3">
            <a:extLst>
              <a:ext uri="{28A0092B-C50C-407E-A947-70E740481C1C}">
                <a14:useLocalDpi xmlns:a14="http://schemas.microsoft.com/office/drawing/2010/main" val="0"/>
              </a:ext>
            </a:extLst>
          </a:blip>
          <a:srcRect l="11388" t="79529" r="7500"/>
          <a:stretch>
            <a:fillRect/>
          </a:stretch>
        </p:blipFill>
        <p:spPr bwMode="auto">
          <a:xfrm>
            <a:off x="457200" y="1168400"/>
            <a:ext cx="7416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4917" name="Title 1"/>
          <p:cNvSpPr txBox="1">
            <a:spLocks/>
          </p:cNvSpPr>
          <p:nvPr/>
        </p:nvSpPr>
        <p:spPr bwMode="auto">
          <a:xfrm>
            <a:off x="457200" y="-165100"/>
            <a:ext cx="8229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900"/>
              </a:lnSpc>
              <a:spcBef>
                <a:spcPct val="0"/>
              </a:spcBef>
              <a:buFontTx/>
              <a:buNone/>
            </a:pPr>
            <a:r>
              <a:rPr lang="en-US" altLang="en-US" sz="3800" dirty="0">
                <a:solidFill>
                  <a:srgbClr val="A3792C"/>
                </a:solidFill>
                <a:latin typeface="Impact" panose="020B0806030902050204" pitchFamily="34" charset="0"/>
                <a:ea typeface="Impact" panose="020B0806030902050204" pitchFamily="34" charset="0"/>
                <a:cs typeface="Impact" panose="020B0806030902050204" pitchFamily="34" charset="0"/>
              </a:rPr>
              <a:t> Thinking Fast and Slow </a:t>
            </a:r>
          </a:p>
        </p:txBody>
      </p:sp>
      <p:sp>
        <p:nvSpPr>
          <p:cNvPr id="294918" name="TextBox 6"/>
          <p:cNvSpPr txBox="1">
            <a:spLocks noChangeArrowheads="1"/>
          </p:cNvSpPr>
          <p:nvPr/>
        </p:nvSpPr>
        <p:spPr bwMode="auto">
          <a:xfrm>
            <a:off x="457200" y="1181100"/>
            <a:ext cx="6761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E3AE24"/>
                </a:solidFill>
                <a:latin typeface="Impact" panose="020B0806030902050204" pitchFamily="34" charset="0"/>
                <a:ea typeface="Impact" panose="020B0806030902050204" pitchFamily="34" charset="0"/>
                <a:cs typeface="Impact" panose="020B0806030902050204" pitchFamily="34" charset="0"/>
              </a:rPr>
              <a:t>Two systems at work in our minds  </a:t>
            </a:r>
          </a:p>
        </p:txBody>
      </p:sp>
      <p:sp>
        <p:nvSpPr>
          <p:cNvPr id="294919" name="Content Placeholder 2"/>
          <p:cNvSpPr txBox="1">
            <a:spLocks/>
          </p:cNvSpPr>
          <p:nvPr/>
        </p:nvSpPr>
        <p:spPr bwMode="auto">
          <a:xfrm>
            <a:off x="339725" y="1884363"/>
            <a:ext cx="8347075"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3" name="Rectangle 2"/>
          <p:cNvSpPr/>
          <p:nvPr/>
        </p:nvSpPr>
        <p:spPr>
          <a:xfrm>
            <a:off x="457200" y="2058988"/>
            <a:ext cx="7543800" cy="1581843"/>
          </a:xfrm>
          <a:prstGeom prst="rect">
            <a:avLst/>
          </a:prstGeom>
        </p:spPr>
        <p:txBody>
          <a:bodyPr>
            <a:spAutoFit/>
          </a:bodyPr>
          <a:lstStyle/>
          <a:p>
            <a:pPr marL="342900" indent="-342900">
              <a:lnSpc>
                <a:spcPct val="107000"/>
              </a:lnSpc>
              <a:spcBef>
                <a:spcPts val="0"/>
              </a:spcBef>
              <a:spcAft>
                <a:spcPts val="800"/>
              </a:spcAft>
              <a:buFont typeface="Arial" panose="020B0604020202020204" pitchFamily="34" charset="0"/>
              <a:buChar char="•"/>
              <a:defRPr/>
            </a:pPr>
            <a:r>
              <a:rPr lang="en-US" sz="2000" dirty="0">
                <a:latin typeface="Arial" panose="020B0604020202020204" pitchFamily="34" charset="0"/>
                <a:ea typeface="Calibri" panose="020F0502020204030204" pitchFamily="34" charset="0"/>
                <a:cs typeface="Arial" panose="020B0604020202020204" pitchFamily="34" charset="0"/>
              </a:rPr>
              <a:t>System 1 operates automatically and quickly, with little or no effort </a:t>
            </a:r>
            <a:r>
              <a:rPr lang="en-US" sz="2000" dirty="0" smtClean="0">
                <a:latin typeface="Arial" panose="020B0604020202020204" pitchFamily="34" charset="0"/>
                <a:ea typeface="Calibri" panose="020F0502020204030204" pitchFamily="34" charset="0"/>
                <a:cs typeface="Arial" panose="020B0604020202020204" pitchFamily="34" charset="0"/>
              </a:rPr>
              <a:t>or sense </a:t>
            </a:r>
            <a:r>
              <a:rPr lang="en-US" sz="2000" dirty="0">
                <a:latin typeface="Arial" panose="020B0604020202020204" pitchFamily="34" charset="0"/>
                <a:ea typeface="Calibri" panose="020F0502020204030204" pitchFamily="34" charset="0"/>
                <a:cs typeface="Arial" panose="020B0604020202020204" pitchFamily="34" charset="0"/>
              </a:rPr>
              <a:t>of voluntary </a:t>
            </a:r>
            <a:r>
              <a:rPr lang="en-US" sz="2000" dirty="0" smtClean="0">
                <a:latin typeface="Arial" panose="020B0604020202020204" pitchFamily="34" charset="0"/>
                <a:ea typeface="Calibri" panose="020F0502020204030204" pitchFamily="34" charset="0"/>
                <a:cs typeface="Arial" panose="020B0604020202020204" pitchFamily="34" charset="0"/>
              </a:rPr>
              <a:t>control.</a:t>
            </a:r>
            <a:endParaRPr lang="en-US" sz="2000" dirty="0">
              <a:latin typeface="Arial" panose="020B0604020202020204" pitchFamily="34" charset="0"/>
              <a:ea typeface="Calibri" panose="020F0502020204030204" pitchFamily="34" charset="0"/>
              <a:cs typeface="Arial" panose="020B0604020202020204" pitchFamily="34" charset="0"/>
            </a:endParaRPr>
          </a:p>
          <a:p>
            <a:pPr>
              <a:lnSpc>
                <a:spcPct val="107000"/>
              </a:lnSpc>
              <a:spcBef>
                <a:spcPts val="0"/>
              </a:spcBef>
              <a:spcAft>
                <a:spcPts val="800"/>
              </a:spcAft>
              <a:defRPr/>
            </a:pPr>
            <a:r>
              <a:rPr lang="en-US" sz="2000" dirty="0">
                <a:latin typeface="Arial" panose="020B0604020202020204" pitchFamily="34" charset="0"/>
                <a:ea typeface="Calibri" panose="020F0502020204030204" pitchFamily="34" charset="0"/>
                <a:cs typeface="Arial" panose="020B0604020202020204" pitchFamily="34" charset="0"/>
              </a:rPr>
              <a:t>     (Handwriting exercise)</a:t>
            </a:r>
          </a:p>
          <a:p>
            <a:pPr>
              <a:lnSpc>
                <a:spcPct val="107000"/>
              </a:lnSpc>
              <a:spcBef>
                <a:spcPts val="0"/>
              </a:spcBef>
              <a:spcAft>
                <a:spcPts val="800"/>
              </a:spcAft>
              <a:defRPr/>
            </a:pPr>
            <a:r>
              <a:rPr lang="en-US" dirty="0">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3799531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884258" y="944880"/>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userDrawn="1"/>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sp>
        <p:nvSpPr>
          <p:cNvPr id="8" name="Title 1"/>
          <p:cNvSpPr txBox="1">
            <a:spLocks/>
          </p:cNvSpPr>
          <p:nvPr/>
        </p:nvSpPr>
        <p:spPr>
          <a:xfrm>
            <a:off x="1083733" y="1029834"/>
            <a:ext cx="6976534" cy="1840451"/>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nSpc>
                <a:spcPts val="8100"/>
              </a:lnSpc>
            </a:pPr>
            <a:r>
              <a:rPr lang="en-US" dirty="0" smtClean="0">
                <a:solidFill>
                  <a:schemeClr val="bg1"/>
                </a:solidFill>
              </a:rPr>
              <a:t>Video – Thinking Fast and Slow</a:t>
            </a:r>
          </a:p>
        </p:txBody>
      </p:sp>
      <p:sp>
        <p:nvSpPr>
          <p:cNvPr id="10" name="Subtitle 2"/>
          <p:cNvSpPr txBox="1">
            <a:spLocks/>
          </p:cNvSpPr>
          <p:nvPr/>
        </p:nvSpPr>
        <p:spPr>
          <a:xfrm>
            <a:off x="447622" y="3019142"/>
            <a:ext cx="8545210" cy="1057527"/>
          </a:xfrm>
          <a:prstGeom prst="rect">
            <a:avLst/>
          </a:prstGeom>
        </p:spPr>
        <p:txBody>
          <a:bodyPr lIns="0" tIns="0" rIns="0" bIns="0"/>
          <a:lst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4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400" dirty="0" smtClean="0">
              <a:solidFill>
                <a:srgbClr val="A3792C"/>
              </a:solidFill>
              <a:latin typeface="Arial" panose="020B0604020202020204" pitchFamily="34" charset="0"/>
              <a:cs typeface="Arial" panose="020B0604020202020204" pitchFamily="34" charset="0"/>
            </a:endParaRPr>
          </a:p>
        </p:txBody>
      </p:sp>
      <p:sp>
        <p:nvSpPr>
          <p:cNvPr id="2" name="Rectangle 1"/>
          <p:cNvSpPr/>
          <p:nvPr/>
        </p:nvSpPr>
        <p:spPr>
          <a:xfrm>
            <a:off x="884258" y="3105835"/>
            <a:ext cx="7739978" cy="2308324"/>
          </a:xfrm>
          <a:prstGeom prst="rect">
            <a:avLst/>
          </a:prstGeom>
        </p:spPr>
        <p:txBody>
          <a:bodyPr wrap="square">
            <a:spAutoFit/>
          </a:bodyPr>
          <a:lstStyle/>
          <a:p>
            <a:r>
              <a:rPr lang="en-US" sz="2400" dirty="0">
                <a:hlinkClick r:id="rId5"/>
              </a:rPr>
              <a:t>https://</a:t>
            </a:r>
            <a:r>
              <a:rPr lang="en-US" sz="2400" dirty="0" smtClean="0">
                <a:hlinkClick r:id="rId5"/>
              </a:rPr>
              <a:t>www.youtube.com/watch?v=Ahg6qcgoay4</a:t>
            </a:r>
            <a:endParaRPr lang="en-US" sz="2400" dirty="0" smtClean="0"/>
          </a:p>
          <a:p>
            <a:endParaRPr lang="en-US" sz="2400" dirty="0"/>
          </a:p>
          <a:p>
            <a:endParaRPr lang="en-US" sz="2400" dirty="0" smtClean="0"/>
          </a:p>
          <a:p>
            <a:pPr marL="342900" indent="-342900">
              <a:buFont typeface="Arial" panose="020B0604020202020204" pitchFamily="34" charset="0"/>
              <a:buChar char="•"/>
            </a:pPr>
            <a:r>
              <a:rPr lang="en-US" sz="2400" dirty="0" smtClean="0"/>
              <a:t>How many passes did the white team make?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Did you see the Moon Walking Bear</a:t>
            </a:r>
            <a:endParaRPr lang="en-US" sz="2400" dirty="0"/>
          </a:p>
        </p:txBody>
      </p:sp>
    </p:spTree>
    <p:extLst>
      <p:ext uri="{BB962C8B-B14F-4D97-AF65-F5344CB8AC3E}">
        <p14:creationId xmlns:p14="http://schemas.microsoft.com/office/powerpoint/2010/main" val="264264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29</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Thinking Fast and Slow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Two systems at work in our minds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pic>
        <p:nvPicPr>
          <p:cNvPr id="8" name="Picture 7"/>
          <p:cNvPicPr>
            <a:picLocks noChangeAspect="1"/>
          </p:cNvPicPr>
          <p:nvPr/>
        </p:nvPicPr>
        <p:blipFill>
          <a:blip r:embed="rId4"/>
          <a:stretch>
            <a:fillRect/>
          </a:stretch>
        </p:blipFill>
        <p:spPr>
          <a:xfrm>
            <a:off x="457200" y="1879434"/>
            <a:ext cx="8013476" cy="4450466"/>
          </a:xfrm>
          <a:prstGeom prst="rect">
            <a:avLst/>
          </a:prstGeom>
        </p:spPr>
      </p:pic>
    </p:spTree>
    <p:extLst>
      <p:ext uri="{BB962C8B-B14F-4D97-AF65-F5344CB8AC3E}">
        <p14:creationId xmlns:p14="http://schemas.microsoft.com/office/powerpoint/2010/main" val="2866725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749904" y="959810"/>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pic>
        <p:nvPicPr>
          <p:cNvPr id="7" name="Picture 6" descr="PU_sigtab.eps"/>
          <p:cNvPicPr>
            <a:picLocks noChangeAspect="1"/>
          </p:cNvPicPr>
          <p:nvPr/>
        </p:nvPicPr>
        <p:blipFill rotWithShape="1">
          <a:blip r:embed="rId5">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8" name="Title 1"/>
          <p:cNvSpPr txBox="1">
            <a:spLocks/>
          </p:cNvSpPr>
          <p:nvPr/>
        </p:nvSpPr>
        <p:spPr>
          <a:xfrm>
            <a:off x="-151882" y="1230192"/>
            <a:ext cx="8259743" cy="2344882"/>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gn="ctr">
              <a:lnSpc>
                <a:spcPct val="100000"/>
              </a:lnSpc>
            </a:pPr>
            <a:r>
              <a:rPr lang="en-US" dirty="0" smtClean="0">
                <a:solidFill>
                  <a:schemeClr val="bg1"/>
                </a:solidFill>
              </a:rPr>
              <a:t> The Look:</a:t>
            </a:r>
          </a:p>
          <a:p>
            <a:pPr>
              <a:lnSpc>
                <a:spcPts val="8100"/>
              </a:lnSpc>
            </a:pPr>
            <a:endParaRPr lang="en-US" sz="4000" dirty="0" smtClean="0">
              <a:solidFill>
                <a:schemeClr val="bg1"/>
              </a:solidFill>
            </a:endParaRPr>
          </a:p>
        </p:txBody>
      </p:sp>
      <p:sp>
        <p:nvSpPr>
          <p:cNvPr id="12" name="Content Placeholder 2"/>
          <p:cNvSpPr txBox="1">
            <a:spLocks/>
          </p:cNvSpPr>
          <p:nvPr/>
        </p:nvSpPr>
        <p:spPr>
          <a:xfrm>
            <a:off x="749904" y="2975680"/>
            <a:ext cx="8394096"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2000" dirty="0">
                <a:hlinkClick r:id="rId6"/>
              </a:rPr>
              <a:t>https://www.youtube.com/watch?v=aC7lbdD1hq0</a:t>
            </a:r>
            <a:endParaRPr lang="en-US" sz="2000" dirty="0">
              <a:solidFill>
                <a:schemeClr val="bg1"/>
              </a:solidFill>
            </a:endParaRPr>
          </a:p>
          <a:p>
            <a:pPr>
              <a:buFont typeface="Arial" panose="020B0604020202020204" pitchFamily="34" charset="0"/>
              <a:buChar char="•"/>
            </a:pPr>
            <a:endParaRPr lang="en-US" sz="2000" dirty="0">
              <a:latin typeface="Arial"/>
              <a:cs typeface="Arial"/>
            </a:endParaRPr>
          </a:p>
        </p:txBody>
      </p:sp>
    </p:spTree>
    <p:extLst>
      <p:ext uri="{BB962C8B-B14F-4D97-AF65-F5344CB8AC3E}">
        <p14:creationId xmlns:p14="http://schemas.microsoft.com/office/powerpoint/2010/main" val="992758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Number Placeholder 5"/>
          <p:cNvSpPr>
            <a:spLocks noGrp="1"/>
          </p:cNvSpPr>
          <p:nvPr>
            <p:ph type="sldNum" sz="quarter" idx="12"/>
          </p:nvPr>
        </p:nvSpPr>
        <p:spPr bwMode="auto">
          <a:xfrm>
            <a:off x="8470900" y="6343650"/>
            <a:ext cx="47625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D64018A-BB7A-4190-9F6C-523BE31B54C5}" type="slidenum">
              <a:rPr lang="en-US" altLang="en-US" sz="900" smtClean="0">
                <a:solidFill>
                  <a:srgbClr val="000000"/>
                </a:solidFill>
                <a:latin typeface="Arial" panose="020B0604020202020204" pitchFamily="34" charset="0"/>
                <a:cs typeface="Arial" panose="020B0604020202020204" pitchFamily="34" charset="0"/>
              </a:rPr>
              <a:pPr>
                <a:spcBef>
                  <a:spcPct val="0"/>
                </a:spcBef>
                <a:buFontTx/>
                <a:buNone/>
              </a:pPr>
              <a:t>30</a:t>
            </a:fld>
            <a:endParaRPr lang="en-US" altLang="en-US" sz="900" dirty="0" smtClean="0">
              <a:solidFill>
                <a:srgbClr val="000000"/>
              </a:solidFill>
              <a:latin typeface="Arial" panose="020B0604020202020204" pitchFamily="34" charset="0"/>
              <a:cs typeface="Arial" panose="020B0604020202020204" pitchFamily="34" charset="0"/>
            </a:endParaRPr>
          </a:p>
        </p:txBody>
      </p:sp>
      <p:pic>
        <p:nvPicPr>
          <p:cNvPr id="313347" name="Picture 3" descr="Content page.jpg"/>
          <p:cNvPicPr>
            <a:picLocks noChangeAspect="1"/>
          </p:cNvPicPr>
          <p:nvPr/>
        </p:nvPicPr>
        <p:blipFill>
          <a:blip r:embed="rId3">
            <a:extLst>
              <a:ext uri="{28A0092B-C50C-407E-A947-70E740481C1C}">
                <a14:useLocalDpi xmlns:a14="http://schemas.microsoft.com/office/drawing/2010/main" val="0"/>
              </a:ext>
            </a:extLst>
          </a:blip>
          <a:srcRect b="45251"/>
          <a:stretch>
            <a:fillRect/>
          </a:stretch>
        </p:blipFill>
        <p:spPr bwMode="auto">
          <a:xfrm>
            <a:off x="0" y="0"/>
            <a:ext cx="9144000" cy="8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48" name="Picture 4" descr="Content page.jpg"/>
          <p:cNvPicPr>
            <a:picLocks noChangeAspect="1"/>
          </p:cNvPicPr>
          <p:nvPr/>
        </p:nvPicPr>
        <p:blipFill>
          <a:blip r:embed="rId3">
            <a:extLst>
              <a:ext uri="{28A0092B-C50C-407E-A947-70E740481C1C}">
                <a14:useLocalDpi xmlns:a14="http://schemas.microsoft.com/office/drawing/2010/main" val="0"/>
              </a:ext>
            </a:extLst>
          </a:blip>
          <a:srcRect l="11388" t="79529" r="7500"/>
          <a:stretch>
            <a:fillRect/>
          </a:stretch>
        </p:blipFill>
        <p:spPr bwMode="auto">
          <a:xfrm>
            <a:off x="457200" y="1168400"/>
            <a:ext cx="7416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3349" name="Title 1"/>
          <p:cNvSpPr txBox="1">
            <a:spLocks/>
          </p:cNvSpPr>
          <p:nvPr/>
        </p:nvSpPr>
        <p:spPr bwMode="auto">
          <a:xfrm>
            <a:off x="457200" y="-165100"/>
            <a:ext cx="8229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ts val="3900"/>
              </a:lnSpc>
              <a:spcBef>
                <a:spcPct val="0"/>
              </a:spcBef>
              <a:buFontTx/>
              <a:buNone/>
            </a:pPr>
            <a:r>
              <a:rPr lang="en-US" altLang="en-US" sz="3800" dirty="0">
                <a:solidFill>
                  <a:srgbClr val="A3792C"/>
                </a:solidFill>
                <a:latin typeface="Impact" panose="020B0806030902050204" pitchFamily="34" charset="0"/>
                <a:ea typeface="Impact" panose="020B0806030902050204" pitchFamily="34" charset="0"/>
                <a:cs typeface="Impact" panose="020B0806030902050204" pitchFamily="34" charset="0"/>
              </a:rPr>
              <a:t> </a:t>
            </a:r>
            <a:br>
              <a:rPr lang="en-US" altLang="en-US" sz="3800" dirty="0">
                <a:solidFill>
                  <a:srgbClr val="A3792C"/>
                </a:solidFill>
                <a:latin typeface="Impact" panose="020B0806030902050204" pitchFamily="34" charset="0"/>
                <a:ea typeface="Impact" panose="020B0806030902050204" pitchFamily="34" charset="0"/>
                <a:cs typeface="Impact" panose="020B0806030902050204" pitchFamily="34" charset="0"/>
              </a:rPr>
            </a:br>
            <a:r>
              <a:rPr lang="en-US" altLang="en-US" sz="3800" dirty="0">
                <a:solidFill>
                  <a:srgbClr val="A3792C"/>
                </a:solidFill>
                <a:latin typeface="Impact" panose="020B0806030902050204" pitchFamily="34" charset="0"/>
                <a:ea typeface="Impact" panose="020B0806030902050204" pitchFamily="34" charset="0"/>
                <a:cs typeface="Impact" panose="020B0806030902050204" pitchFamily="34" charset="0"/>
              </a:rPr>
              <a:t>Thinking Fast and Slow </a:t>
            </a:r>
          </a:p>
        </p:txBody>
      </p:sp>
      <p:sp>
        <p:nvSpPr>
          <p:cNvPr id="313350" name="TextBox 6"/>
          <p:cNvSpPr txBox="1">
            <a:spLocks noChangeArrowheads="1"/>
          </p:cNvSpPr>
          <p:nvPr/>
        </p:nvSpPr>
        <p:spPr bwMode="auto">
          <a:xfrm>
            <a:off x="457200" y="1181100"/>
            <a:ext cx="6761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dirty="0">
                <a:solidFill>
                  <a:srgbClr val="E3AE24"/>
                </a:solidFill>
                <a:latin typeface="Impact" panose="020B0806030902050204" pitchFamily="34" charset="0"/>
                <a:ea typeface="Impact" panose="020B0806030902050204" pitchFamily="34" charset="0"/>
                <a:cs typeface="Impact" panose="020B0806030902050204" pitchFamily="34" charset="0"/>
              </a:rPr>
              <a:t>Another example of how the mind works </a:t>
            </a:r>
          </a:p>
        </p:txBody>
      </p:sp>
      <p:sp>
        <p:nvSpPr>
          <p:cNvPr id="313351" name="Content Placeholder 2"/>
          <p:cNvSpPr txBox="1">
            <a:spLocks/>
          </p:cNvSpPr>
          <p:nvPr/>
        </p:nvSpPr>
        <p:spPr bwMode="auto">
          <a:xfrm>
            <a:off x="339725" y="1884363"/>
            <a:ext cx="8347075"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endParaRPr lang="en-US" altLang="en-US" sz="1600" dirty="0">
              <a:solidFill>
                <a:srgbClr val="000000"/>
              </a:solidFill>
              <a:latin typeface="Arial" panose="020B0604020202020204" pitchFamily="34" charset="0"/>
              <a:cs typeface="Arial" panose="020B0604020202020204" pitchFamily="34" charset="0"/>
            </a:endParaRPr>
          </a:p>
        </p:txBody>
      </p:sp>
      <p:sp>
        <p:nvSpPr>
          <p:cNvPr id="313352" name="Rectangle 7"/>
          <p:cNvSpPr>
            <a:spLocks noChangeArrowheads="1"/>
          </p:cNvSpPr>
          <p:nvPr/>
        </p:nvSpPr>
        <p:spPr bwMode="auto">
          <a:xfrm>
            <a:off x="479425" y="1897063"/>
            <a:ext cx="79914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800" b="1" i="1" u="sng" dirty="0">
                <a:solidFill>
                  <a:srgbClr val="000000"/>
                </a:solidFill>
              </a:rPr>
              <a:t>Find a partner and one of you read the following to them:</a:t>
            </a:r>
          </a:p>
          <a:p>
            <a:pPr eaLnBrk="1" hangingPunct="1">
              <a:spcBef>
                <a:spcPct val="0"/>
              </a:spcBef>
              <a:buFontTx/>
              <a:buNone/>
            </a:pPr>
            <a:r>
              <a:rPr lang="en-US" altLang="en-US" sz="1800" dirty="0">
                <a:solidFill>
                  <a:srgbClr val="000000"/>
                </a:solidFill>
              </a:rPr>
              <a:t>I cnduo't bvleiee taht I culod aulaclty uesdtannrd waht I was rdnaieg. Unisg the icndeblire pweor of the hmuan mnid, aocdcrnig to rseecrah at Cmabrigde Uinervtisy, it dseno't mttaer in waht oderr the lterets in a wrod are, the olny irpoamtnt tihng is taht the frsit and lsat ltteer be in the rhgit pclae. </a:t>
            </a:r>
          </a:p>
          <a:p>
            <a:pPr eaLnBrk="1" hangingPunct="1">
              <a:spcBef>
                <a:spcPct val="0"/>
              </a:spcBef>
              <a:buFontTx/>
              <a:buNone/>
            </a:pPr>
            <a:endParaRPr lang="en-US" altLang="en-US" sz="1800" dirty="0">
              <a:solidFill>
                <a:srgbClr val="000000"/>
              </a:solidFill>
            </a:endParaRPr>
          </a:p>
          <a:p>
            <a:pPr eaLnBrk="1" hangingPunct="1">
              <a:spcBef>
                <a:spcPct val="0"/>
              </a:spcBef>
              <a:buFontTx/>
              <a:buNone/>
            </a:pPr>
            <a:endParaRPr lang="en-US" altLang="en-US" sz="1800" dirty="0">
              <a:solidFill>
                <a:srgbClr val="000000"/>
              </a:solidFill>
            </a:endParaRPr>
          </a:p>
          <a:p>
            <a:pPr eaLnBrk="1" hangingPunct="1">
              <a:spcBef>
                <a:spcPct val="0"/>
              </a:spcBef>
              <a:buFontTx/>
              <a:buNone/>
            </a:pPr>
            <a:r>
              <a:rPr lang="en-US" altLang="en-US" sz="2000" b="1" u="sng" dirty="0" smtClean="0">
                <a:solidFill>
                  <a:srgbClr val="000000"/>
                </a:solidFill>
              </a:rPr>
              <a:t>Now switch </a:t>
            </a:r>
            <a:r>
              <a:rPr lang="en-US" altLang="en-US" sz="2000" b="1" u="sng" dirty="0">
                <a:solidFill>
                  <a:srgbClr val="000000"/>
                </a:solidFill>
              </a:rPr>
              <a:t>roles and the other person reads the following:</a:t>
            </a:r>
          </a:p>
          <a:p>
            <a:pPr eaLnBrk="1" hangingPunct="1">
              <a:spcBef>
                <a:spcPct val="0"/>
              </a:spcBef>
              <a:buFontTx/>
              <a:buNone/>
            </a:pPr>
            <a:r>
              <a:rPr lang="en-US" altLang="en-US" sz="1800" dirty="0">
                <a:solidFill>
                  <a:srgbClr val="000000"/>
                </a:solidFill>
              </a:rPr>
              <a:t>The rset can be a taotl mses and you can sitll raed it whoutit a pboerlm. Tihs is bucseae the huamn mnid deos not raed ervey ltteer by istlef, but the wrod as a wlohe. Aaznmig, huh? Yaeh and I awlyas tghhuot slelinpg was ipmorantt! See if yuor fdreins can raed tihs too.</a:t>
            </a:r>
          </a:p>
        </p:txBody>
      </p:sp>
    </p:spTree>
    <p:extLst>
      <p:ext uri="{BB962C8B-B14F-4D97-AF65-F5344CB8AC3E}">
        <p14:creationId xmlns:p14="http://schemas.microsoft.com/office/powerpoint/2010/main" val="24222397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31</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Last Exercise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We have asked for two volunteers to demonstate this exercise with you: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3" name="Rectangle 2"/>
          <p:cNvSpPr/>
          <p:nvPr/>
        </p:nvSpPr>
        <p:spPr>
          <a:xfrm>
            <a:off x="457199" y="2215227"/>
            <a:ext cx="8013476" cy="1938992"/>
          </a:xfrm>
          <a:prstGeom prst="rect">
            <a:avLst/>
          </a:prstGeom>
        </p:spPr>
        <p:txBody>
          <a:bodyPr wrap="square">
            <a:spAutoFit/>
          </a:bodyPr>
          <a:lstStyle/>
          <a:p>
            <a:r>
              <a:rPr lang="en-US" sz="2400" dirty="0"/>
              <a:t>Here is your </a:t>
            </a:r>
            <a:r>
              <a:rPr lang="en-US" sz="2400" dirty="0" smtClean="0"/>
              <a:t>task: </a:t>
            </a:r>
            <a:r>
              <a:rPr lang="en-US" sz="2400" dirty="0"/>
              <a:t>name the colors of the following words. </a:t>
            </a:r>
            <a:endParaRPr lang="en-US" sz="2400" dirty="0" smtClean="0"/>
          </a:p>
          <a:p>
            <a:r>
              <a:rPr lang="en-US" sz="2400" b="1" dirty="0" smtClean="0"/>
              <a:t>DO </a:t>
            </a:r>
            <a:r>
              <a:rPr lang="en-US" sz="2400" b="1" dirty="0"/>
              <a:t>NOT </a:t>
            </a:r>
            <a:r>
              <a:rPr lang="en-US" sz="2400" dirty="0"/>
              <a:t>read the words...rather, say the color of the words. </a:t>
            </a:r>
            <a:endParaRPr lang="en-US" sz="2400" dirty="0" smtClean="0"/>
          </a:p>
          <a:p>
            <a:endParaRPr lang="en-US" sz="2400" dirty="0"/>
          </a:p>
          <a:p>
            <a:r>
              <a:rPr lang="en-US" sz="2400" dirty="0" smtClean="0"/>
              <a:t>For </a:t>
            </a:r>
            <a:r>
              <a:rPr lang="en-US" sz="2400" dirty="0"/>
              <a:t>example, if the word "BLUE" is printed in a red color, you should say "RED". </a:t>
            </a:r>
            <a:r>
              <a:rPr lang="en-US" sz="2400" dirty="0" smtClean="0"/>
              <a:t>Please say </a:t>
            </a:r>
            <a:r>
              <a:rPr lang="en-US" sz="2400" dirty="0"/>
              <a:t>the colors as fast as you can. </a:t>
            </a:r>
          </a:p>
        </p:txBody>
      </p:sp>
    </p:spTree>
    <p:extLst>
      <p:ext uri="{BB962C8B-B14F-4D97-AF65-F5344CB8AC3E}">
        <p14:creationId xmlns:p14="http://schemas.microsoft.com/office/powerpoint/2010/main" val="29638754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628650" y="2226469"/>
          <a:ext cx="7886700" cy="163068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17993">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17993">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ORANGE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17993">
                <a:tc>
                  <a:txBody>
                    <a:bodyPr/>
                    <a:lstStyle/>
                    <a:p>
                      <a:pPr marL="0" marR="0" algn="ctr">
                        <a:lnSpc>
                          <a:spcPct val="107000"/>
                        </a:lnSpc>
                        <a:spcBef>
                          <a:spcPts val="0"/>
                        </a:spcBef>
                        <a:spcAft>
                          <a:spcPts val="0"/>
                        </a:spcAft>
                      </a:pPr>
                      <a:r>
                        <a:rPr lang="en-US" sz="2000" dirty="0">
                          <a:solidFill>
                            <a:srgbClr val="FF66FF"/>
                          </a:solidFill>
                          <a:effectLst/>
                          <a:latin typeface="Times New Roman" panose="02020603050405020304" pitchFamily="18" charset="0"/>
                          <a:ea typeface="Calibri" panose="020F0502020204030204" pitchFamily="34" charset="0"/>
                          <a:cs typeface="Times New Roman" panose="02020603050405020304" pitchFamily="18" charset="0"/>
                        </a:rPr>
                        <a:t>PINK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996633"/>
                          </a:solidFill>
                          <a:effectLst/>
                          <a:latin typeface="Times New Roman" panose="02020603050405020304" pitchFamily="18" charset="0"/>
                          <a:ea typeface="Calibri" panose="020F0502020204030204" pitchFamily="34" charset="0"/>
                          <a:cs typeface="Times New Roman" panose="02020603050405020304" pitchFamily="18" charset="0"/>
                        </a:rPr>
                        <a:t>BROWN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E7E6E6"/>
                          </a:solidFill>
                          <a:effectLst/>
                          <a:latin typeface="Times New Roman" panose="02020603050405020304" pitchFamily="18" charset="0"/>
                          <a:ea typeface="Calibri" panose="020F0502020204030204" pitchFamily="34" charset="0"/>
                          <a:cs typeface="Times New Roman" panose="02020603050405020304" pitchFamily="18" charset="0"/>
                        </a:rPr>
                        <a:t>GRAY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17993">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66FF"/>
                          </a:solidFill>
                          <a:effectLst/>
                          <a:latin typeface="Times New Roman" panose="02020603050405020304" pitchFamily="18" charset="0"/>
                          <a:ea typeface="Calibri" panose="020F0502020204030204" pitchFamily="34" charset="0"/>
                          <a:cs typeface="Times New Roman" panose="02020603050405020304" pitchFamily="18" charset="0"/>
                        </a:rPr>
                        <a:t>PINK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996633"/>
                          </a:solidFill>
                          <a:effectLst/>
                          <a:latin typeface="Times New Roman" panose="02020603050405020304" pitchFamily="18" charset="0"/>
                          <a:ea typeface="Calibri" panose="020F0502020204030204" pitchFamily="34" charset="0"/>
                          <a:cs typeface="Times New Roman" panose="02020603050405020304" pitchFamily="18" charset="0"/>
                        </a:rPr>
                        <a:t>BROWN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17993">
                <a:tc>
                  <a:txBody>
                    <a:bodyPr/>
                    <a:lstStyle/>
                    <a:p>
                      <a:pPr marL="0" marR="0" algn="ctr">
                        <a:lnSpc>
                          <a:spcPct val="107000"/>
                        </a:lnSpc>
                        <a:spcBef>
                          <a:spcPts val="0"/>
                        </a:spcBef>
                        <a:spcAft>
                          <a:spcPts val="0"/>
                        </a:spcAft>
                      </a:pPr>
                      <a:r>
                        <a:rPr lang="en-US" sz="2000"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ORANGE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8189669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628650" y="2226469"/>
          <a:ext cx="7886700" cy="163068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17993">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17993">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ORANGE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17993">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PINK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66FF"/>
                          </a:solidFill>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BROWN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E7E6E6"/>
                          </a:solidFill>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GRAY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17993">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PINK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BROWN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17993">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ORANGE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66FF"/>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495494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34</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Now you try it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Please find a partner – one will read the first slide the other the second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3" name="Rectangle 2"/>
          <p:cNvSpPr/>
          <p:nvPr/>
        </p:nvSpPr>
        <p:spPr>
          <a:xfrm>
            <a:off x="457199" y="2215227"/>
            <a:ext cx="8013476" cy="1938992"/>
          </a:xfrm>
          <a:prstGeom prst="rect">
            <a:avLst/>
          </a:prstGeom>
        </p:spPr>
        <p:txBody>
          <a:bodyPr wrap="square">
            <a:spAutoFit/>
          </a:bodyPr>
          <a:lstStyle/>
          <a:p>
            <a:r>
              <a:rPr lang="en-US" sz="2400" dirty="0"/>
              <a:t>Here is your job: name the colors of the following words. </a:t>
            </a:r>
            <a:endParaRPr lang="en-US" sz="2400" dirty="0" smtClean="0"/>
          </a:p>
          <a:p>
            <a:r>
              <a:rPr lang="en-US" sz="2400" b="1" dirty="0" smtClean="0"/>
              <a:t>DO </a:t>
            </a:r>
            <a:r>
              <a:rPr lang="en-US" sz="2400" b="1" dirty="0"/>
              <a:t>NOT </a:t>
            </a:r>
            <a:r>
              <a:rPr lang="en-US" sz="2400" dirty="0"/>
              <a:t>read the words...rather, say the color of the words. </a:t>
            </a:r>
            <a:endParaRPr lang="en-US" sz="2400" dirty="0" smtClean="0"/>
          </a:p>
          <a:p>
            <a:endParaRPr lang="en-US" sz="2400" dirty="0"/>
          </a:p>
          <a:p>
            <a:r>
              <a:rPr lang="en-US" sz="2400" dirty="0" smtClean="0"/>
              <a:t>For </a:t>
            </a:r>
            <a:r>
              <a:rPr lang="en-US" sz="2400" dirty="0"/>
              <a:t>example, if the word "BLUE" is printed in a red color, you should say "RED". </a:t>
            </a:r>
            <a:r>
              <a:rPr lang="en-US" sz="2400" dirty="0" smtClean="0"/>
              <a:t>Please say </a:t>
            </a:r>
            <a:r>
              <a:rPr lang="en-US" sz="2400" dirty="0"/>
              <a:t>the colors as fast as you can. </a:t>
            </a:r>
          </a:p>
        </p:txBody>
      </p:sp>
    </p:spTree>
    <p:extLst>
      <p:ext uri="{BB962C8B-B14F-4D97-AF65-F5344CB8AC3E}">
        <p14:creationId xmlns:p14="http://schemas.microsoft.com/office/powerpoint/2010/main" val="277157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628650" y="2226469"/>
          <a:ext cx="7886700" cy="163068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17993">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17993">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ORANGE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17993">
                <a:tc>
                  <a:txBody>
                    <a:bodyPr/>
                    <a:lstStyle/>
                    <a:p>
                      <a:pPr marL="0" marR="0" algn="ctr">
                        <a:lnSpc>
                          <a:spcPct val="107000"/>
                        </a:lnSpc>
                        <a:spcBef>
                          <a:spcPts val="0"/>
                        </a:spcBef>
                        <a:spcAft>
                          <a:spcPts val="0"/>
                        </a:spcAft>
                      </a:pPr>
                      <a:r>
                        <a:rPr lang="en-US" sz="2000" dirty="0">
                          <a:solidFill>
                            <a:srgbClr val="FF66FF"/>
                          </a:solidFill>
                          <a:effectLst/>
                          <a:latin typeface="Times New Roman" panose="02020603050405020304" pitchFamily="18" charset="0"/>
                          <a:ea typeface="Calibri" panose="020F0502020204030204" pitchFamily="34" charset="0"/>
                          <a:cs typeface="Times New Roman" panose="02020603050405020304" pitchFamily="18" charset="0"/>
                        </a:rPr>
                        <a:t>PINK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996633"/>
                          </a:solidFill>
                          <a:effectLst/>
                          <a:latin typeface="Times New Roman" panose="02020603050405020304" pitchFamily="18" charset="0"/>
                          <a:ea typeface="Calibri" panose="020F0502020204030204" pitchFamily="34" charset="0"/>
                          <a:cs typeface="Times New Roman" panose="02020603050405020304" pitchFamily="18" charset="0"/>
                        </a:rPr>
                        <a:t>BROWN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E7E6E6"/>
                          </a:solidFill>
                          <a:effectLst/>
                          <a:latin typeface="Times New Roman" panose="02020603050405020304" pitchFamily="18" charset="0"/>
                          <a:ea typeface="Calibri" panose="020F0502020204030204" pitchFamily="34" charset="0"/>
                          <a:cs typeface="Times New Roman" panose="02020603050405020304" pitchFamily="18" charset="0"/>
                        </a:rPr>
                        <a:t>GRAY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17993">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66FF"/>
                          </a:solidFill>
                          <a:effectLst/>
                          <a:latin typeface="Times New Roman" panose="02020603050405020304" pitchFamily="18" charset="0"/>
                          <a:ea typeface="Calibri" panose="020F0502020204030204" pitchFamily="34" charset="0"/>
                          <a:cs typeface="Times New Roman" panose="02020603050405020304" pitchFamily="18" charset="0"/>
                        </a:rPr>
                        <a:t>PINK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996633"/>
                          </a:solidFill>
                          <a:effectLst/>
                          <a:latin typeface="Times New Roman" panose="02020603050405020304" pitchFamily="18" charset="0"/>
                          <a:ea typeface="Calibri" panose="020F0502020204030204" pitchFamily="34" charset="0"/>
                          <a:cs typeface="Times New Roman" panose="02020603050405020304" pitchFamily="18" charset="0"/>
                        </a:rPr>
                        <a:t>BROWN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17993">
                <a:tc>
                  <a:txBody>
                    <a:bodyPr/>
                    <a:lstStyle/>
                    <a:p>
                      <a:pPr marL="0" marR="0" algn="ctr">
                        <a:lnSpc>
                          <a:spcPct val="107000"/>
                        </a:lnSpc>
                        <a:spcBef>
                          <a:spcPts val="0"/>
                        </a:spcBef>
                        <a:spcAft>
                          <a:spcPts val="0"/>
                        </a:spcAft>
                      </a:pPr>
                      <a:r>
                        <a:rPr lang="en-US" sz="2000"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ORANGE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80215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628650" y="2226469"/>
          <a:ext cx="7886700" cy="1630680"/>
        </p:xfrm>
        <a:graphic>
          <a:graphicData uri="http://schemas.openxmlformats.org/drawingml/2006/table">
            <a:tbl>
              <a:tblPr firstRow="1" bandRow="1">
                <a:tableStyleId>{5940675A-B579-460E-94D1-54222C63F5DA}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317993">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17993">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ED7D31"/>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ORANGE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317993">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PINK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66FF"/>
                          </a:solidFill>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BROWN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E7E6E6"/>
                          </a:solidFill>
                          <a:effectLst/>
                          <a:latin typeface="Times New Roman" panose="02020603050405020304" pitchFamily="18" charset="0"/>
                          <a:ea typeface="Calibri" panose="020F0502020204030204" pitchFamily="34" charset="0"/>
                          <a:cs typeface="Times New Roman" panose="02020603050405020304" pitchFamily="18" charset="0"/>
                        </a:rPr>
                        <a:t>YELLOW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GRAY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317993">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PINK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BROWN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317993">
                <a:tc>
                  <a:txBody>
                    <a:bodyPr/>
                    <a:lstStyle/>
                    <a:p>
                      <a:pPr marL="0" marR="0" algn="ctr">
                        <a:lnSpc>
                          <a:spcPct val="107000"/>
                        </a:lnSpc>
                        <a:spcBef>
                          <a:spcPts val="0"/>
                        </a:spcBef>
                        <a:spcAft>
                          <a:spcPts val="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ORANGE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FF00"/>
                          </a:solidFill>
                          <a:effectLst/>
                          <a:latin typeface="Times New Roman" panose="02020603050405020304" pitchFamily="18" charset="0"/>
                          <a:ea typeface="Calibri" panose="020F0502020204030204" pitchFamily="34" charset="0"/>
                          <a:cs typeface="Times New Roman" panose="02020603050405020304" pitchFamily="18" charset="0"/>
                        </a:rPr>
                        <a:t>BLACK</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66FF"/>
                          </a:solidFill>
                          <a:effectLst/>
                          <a:latin typeface="Times New Roman" panose="02020603050405020304" pitchFamily="18" charset="0"/>
                          <a:ea typeface="Calibri" panose="020F0502020204030204" pitchFamily="34" charset="0"/>
                          <a:cs typeface="Times New Roman" panose="02020603050405020304" pitchFamily="18" charset="0"/>
                        </a:rPr>
                        <a:t>BLUE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GREEN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tc>
                  <a:txBody>
                    <a:bodyPr/>
                    <a:lstStyle/>
                    <a:p>
                      <a:pPr marL="0" marR="0" algn="ctr">
                        <a:lnSpc>
                          <a:spcPct val="107000"/>
                        </a:lnSpc>
                        <a:spcBef>
                          <a:spcPts val="0"/>
                        </a:spcBef>
                        <a:spcAft>
                          <a:spcPts val="0"/>
                        </a:spcAft>
                      </a:pPr>
                      <a:r>
                        <a:rPr lang="en-US" sz="2000" dirty="0">
                          <a:solidFill>
                            <a:srgbClr val="4472C4"/>
                          </a:solidFill>
                          <a:effectLst/>
                          <a:latin typeface="Times New Roman" panose="02020603050405020304" pitchFamily="18" charset="0"/>
                          <a:ea typeface="Calibri" panose="020F0502020204030204" pitchFamily="34" charset="0"/>
                          <a:cs typeface="Times New Roman" panose="02020603050405020304" pitchFamily="18" charset="0"/>
                        </a:rPr>
                        <a:t>RED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47684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884258" y="944880"/>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userDrawn="1"/>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sp>
        <p:nvSpPr>
          <p:cNvPr id="8" name="Title 1"/>
          <p:cNvSpPr txBox="1">
            <a:spLocks/>
          </p:cNvSpPr>
          <p:nvPr/>
        </p:nvSpPr>
        <p:spPr>
          <a:xfrm>
            <a:off x="1083732" y="876257"/>
            <a:ext cx="7636755" cy="1840451"/>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nSpc>
                <a:spcPts val="8100"/>
              </a:lnSpc>
            </a:pPr>
            <a:r>
              <a:rPr lang="en-US" sz="4000" dirty="0" smtClean="0">
                <a:solidFill>
                  <a:schemeClr val="bg1"/>
                </a:solidFill>
              </a:rPr>
              <a:t> </a:t>
            </a:r>
            <a:r>
              <a:rPr lang="en-US" sz="4000" dirty="0">
                <a:solidFill>
                  <a:srgbClr val="FF0000"/>
                </a:solidFill>
              </a:rPr>
              <a:t>Q</a:t>
            </a:r>
            <a:r>
              <a:rPr lang="en-US" dirty="0" smtClean="0">
                <a:solidFill>
                  <a:srgbClr val="FF0000"/>
                </a:solidFill>
              </a:rPr>
              <a:t>uestions – thoughts . . . </a:t>
            </a:r>
          </a:p>
        </p:txBody>
      </p:sp>
      <p:pic>
        <p:nvPicPr>
          <p:cNvPr id="12" name="Picture 2" descr="C:\Documents and Settings\mjansen\Local Settings\Temporary Internet Files\Content.IE5\DPV9AC70\MC900110849[1].wmf"/>
          <p:cNvPicPr>
            <a:picLocks noChangeAspect="1" noChangeArrowheads="1"/>
          </p:cNvPicPr>
          <p:nvPr/>
        </p:nvPicPr>
        <p:blipFill>
          <a:blip r:embed="rId5" cstate="print"/>
          <a:srcRect/>
          <a:stretch>
            <a:fillRect/>
          </a:stretch>
        </p:blipFill>
        <p:spPr bwMode="auto">
          <a:xfrm>
            <a:off x="884257" y="2716708"/>
            <a:ext cx="8259743" cy="3039199"/>
          </a:xfrm>
          <a:prstGeom prst="rect">
            <a:avLst/>
          </a:prstGeom>
          <a:noFill/>
        </p:spPr>
      </p:pic>
    </p:spTree>
    <p:extLst>
      <p:ext uri="{BB962C8B-B14F-4D97-AF65-F5344CB8AC3E}">
        <p14:creationId xmlns:p14="http://schemas.microsoft.com/office/powerpoint/2010/main" val="2793204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38</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914401" y="-311628"/>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The</a:t>
            </a:r>
            <a:r>
              <a:rPr lang="en-US" dirty="0"/>
              <a:t> </a:t>
            </a:r>
            <a:r>
              <a:rPr lang="en-US" dirty="0" smtClean="0"/>
              <a:t>Costs of Stereotypes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67377" y="1032599"/>
            <a:ext cx="9076624"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“No single piece of evidence can be decisive in response to a complex issue such as this one . . .”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9" name="Rectangle 8"/>
          <p:cNvSpPr/>
          <p:nvPr/>
        </p:nvSpPr>
        <p:spPr>
          <a:xfrm>
            <a:off x="398420" y="1693018"/>
            <a:ext cx="8229600" cy="3046988"/>
          </a:xfrm>
          <a:prstGeom prst="rect">
            <a:avLst/>
          </a:prstGeom>
        </p:spPr>
        <p:txBody>
          <a:bodyPr wrap="square">
            <a:spAutoFit/>
          </a:bodyPr>
          <a:lstStyle/>
          <a:p>
            <a:pPr marL="285750" indent="-285750">
              <a:buFont typeface="Arial" panose="020B0604020202020204" pitchFamily="34" charset="0"/>
              <a:buChar char="•"/>
            </a:pPr>
            <a:r>
              <a:rPr lang="en-US" sz="2400" dirty="0"/>
              <a:t>Dr. Male makes an </a:t>
            </a:r>
            <a:r>
              <a:rPr lang="en-US" sz="2400" dirty="0" smtClean="0"/>
              <a:t>incorrect assumption </a:t>
            </a:r>
            <a:r>
              <a:rPr lang="en-US" sz="2400" dirty="0"/>
              <a:t>about a female patient’s </a:t>
            </a:r>
            <a:r>
              <a:rPr lang="en-US" sz="2400" dirty="0" smtClean="0"/>
              <a:t>health.</a:t>
            </a:r>
            <a:endParaRPr lang="en-US" sz="2400" dirty="0"/>
          </a:p>
          <a:p>
            <a:pPr marL="285750" indent="-285750">
              <a:buFont typeface="Arial" panose="020B0604020202020204" pitchFamily="34" charset="0"/>
              <a:buChar char="•"/>
            </a:pPr>
            <a:r>
              <a:rPr lang="en-US" sz="2400" dirty="0" smtClean="0"/>
              <a:t>Job search experiments, where </a:t>
            </a:r>
            <a:r>
              <a:rPr lang="en-US" sz="2400" dirty="0"/>
              <a:t>female names replaced male names to measure </a:t>
            </a:r>
            <a:r>
              <a:rPr lang="en-US" sz="2400" dirty="0" smtClean="0"/>
              <a:t>advocacy of candidates.</a:t>
            </a:r>
            <a:endParaRPr lang="en-US" sz="2400" dirty="0"/>
          </a:p>
          <a:p>
            <a:pPr marL="285750" indent="-285750">
              <a:buFont typeface="Arial" panose="020B0604020202020204" pitchFamily="34" charset="0"/>
              <a:buChar char="•"/>
            </a:pPr>
            <a:r>
              <a:rPr lang="en-US" sz="2400" dirty="0"/>
              <a:t>The cost of black – white </a:t>
            </a:r>
            <a:r>
              <a:rPr lang="en-US" sz="2400" dirty="0" smtClean="0"/>
              <a:t>stereotypes.</a:t>
            </a:r>
            <a:endParaRPr lang="en-US" sz="2400" dirty="0"/>
          </a:p>
          <a:p>
            <a:pPr marL="285750" indent="-285750">
              <a:buFont typeface="Arial" panose="020B0604020202020204" pitchFamily="34" charset="0"/>
              <a:buChar char="•"/>
            </a:pPr>
            <a:r>
              <a:rPr lang="en-US" sz="2400" dirty="0"/>
              <a:t>Gender – career tests regarding </a:t>
            </a:r>
            <a:r>
              <a:rPr lang="en-US" sz="2400" dirty="0" smtClean="0"/>
              <a:t>stereotyping.</a:t>
            </a:r>
          </a:p>
          <a:p>
            <a:pPr marL="285750" indent="-285750">
              <a:buFont typeface="Arial" panose="020B0604020202020204" pitchFamily="34" charset="0"/>
              <a:buChar char="•"/>
            </a:pPr>
            <a:r>
              <a:rPr lang="en-US" sz="2400" dirty="0" smtClean="0"/>
              <a:t>The cost of PWI – HBCU stereotypes</a:t>
            </a:r>
          </a:p>
          <a:p>
            <a:pPr marL="285750" indent="-285750">
              <a:buFont typeface="Arial" panose="020B0604020202020204" pitchFamily="34" charset="0"/>
              <a:buChar char="•"/>
            </a:pPr>
            <a:r>
              <a:rPr lang="en-US" sz="2400" dirty="0" smtClean="0"/>
              <a:t>Having an all white male department</a:t>
            </a:r>
            <a:endParaRPr lang="en-US" sz="2400" dirty="0"/>
          </a:p>
        </p:txBody>
      </p:sp>
    </p:spTree>
    <p:extLst>
      <p:ext uri="{BB962C8B-B14F-4D97-AF65-F5344CB8AC3E}">
        <p14:creationId xmlns:p14="http://schemas.microsoft.com/office/powerpoint/2010/main" val="18948006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39</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One last video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Where are you from?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3" name="Rectangle 2"/>
          <p:cNvSpPr/>
          <p:nvPr/>
        </p:nvSpPr>
        <p:spPr>
          <a:xfrm>
            <a:off x="601579" y="2548756"/>
            <a:ext cx="7772400" cy="461665"/>
          </a:xfrm>
          <a:prstGeom prst="rect">
            <a:avLst/>
          </a:prstGeom>
        </p:spPr>
        <p:txBody>
          <a:bodyPr wrap="square">
            <a:spAutoFit/>
          </a:bodyPr>
          <a:lstStyle/>
          <a:p>
            <a:r>
              <a:rPr lang="en-US" sz="2400" dirty="0">
                <a:hlinkClick r:id="rId4"/>
              </a:rPr>
              <a:t>https://www.youtube.com/watch?v=DWynJkN5HbQ</a:t>
            </a:r>
            <a:endParaRPr lang="en-US" sz="2400" dirty="0"/>
          </a:p>
        </p:txBody>
      </p:sp>
    </p:spTree>
    <p:extLst>
      <p:ext uri="{BB962C8B-B14F-4D97-AF65-F5344CB8AC3E}">
        <p14:creationId xmlns:p14="http://schemas.microsoft.com/office/powerpoint/2010/main" val="296319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749904" y="942908"/>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pic>
        <p:nvPicPr>
          <p:cNvPr id="7" name="Picture 6" descr="PU_sigtab.eps"/>
          <p:cNvPicPr>
            <a:picLocks noChangeAspect="1"/>
          </p:cNvPicPr>
          <p:nvPr/>
        </p:nvPicPr>
        <p:blipFill rotWithShape="1">
          <a:blip r:embed="rId5">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8" name="Title 1"/>
          <p:cNvSpPr txBox="1">
            <a:spLocks/>
          </p:cNvSpPr>
          <p:nvPr/>
        </p:nvSpPr>
        <p:spPr>
          <a:xfrm>
            <a:off x="-151882" y="1230192"/>
            <a:ext cx="8259743" cy="2344882"/>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gn="ctr">
              <a:lnSpc>
                <a:spcPct val="100000"/>
              </a:lnSpc>
            </a:pPr>
            <a:r>
              <a:rPr lang="en-US" dirty="0" smtClean="0">
                <a:solidFill>
                  <a:schemeClr val="bg1"/>
                </a:solidFill>
              </a:rPr>
              <a:t> Workshop Goals and Objectives:</a:t>
            </a:r>
          </a:p>
          <a:p>
            <a:pPr>
              <a:lnSpc>
                <a:spcPts val="8100"/>
              </a:lnSpc>
            </a:pPr>
            <a:endParaRPr lang="en-US" sz="4000" dirty="0" smtClean="0">
              <a:solidFill>
                <a:schemeClr val="bg1"/>
              </a:solidFill>
            </a:endParaRPr>
          </a:p>
        </p:txBody>
      </p:sp>
      <p:sp>
        <p:nvSpPr>
          <p:cNvPr id="12" name="Content Placeholder 2"/>
          <p:cNvSpPr txBox="1">
            <a:spLocks/>
          </p:cNvSpPr>
          <p:nvPr/>
        </p:nvSpPr>
        <p:spPr>
          <a:xfrm>
            <a:off x="682727" y="2914478"/>
            <a:ext cx="8394096"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smtClean="0"/>
              <a:t>Raise your awareness of “Hidden Biases” that we all have.</a:t>
            </a:r>
          </a:p>
          <a:p>
            <a:r>
              <a:rPr lang="en-US" sz="2000" dirty="0" smtClean="0"/>
              <a:t>Provide a space to dialogue about bias and potential unintended consequences – </a:t>
            </a:r>
            <a:r>
              <a:rPr lang="en-US" sz="2000" u="sng" dirty="0" smtClean="0"/>
              <a:t>Not here to blame anyone (white males) or to make anyone cry!</a:t>
            </a:r>
          </a:p>
          <a:p>
            <a:r>
              <a:rPr lang="en-US" sz="2000" dirty="0" smtClean="0"/>
              <a:t>Share the complexity of hidden bias using research and real world examples.</a:t>
            </a:r>
          </a:p>
          <a:p>
            <a:r>
              <a:rPr lang="en-US" sz="2000" dirty="0" smtClean="0"/>
              <a:t>Share additional resources for personal diversity development.</a:t>
            </a:r>
          </a:p>
          <a:p>
            <a:pPr lvl="0"/>
            <a:r>
              <a:rPr lang="en-US" sz="2000" dirty="0" smtClean="0"/>
              <a:t>Examine your beliefs, values and assumptions regarding cultural differences and social group memberships and experiences.</a:t>
            </a:r>
          </a:p>
          <a:p>
            <a:pPr marL="0" indent="0">
              <a:buNone/>
            </a:pPr>
            <a:endParaRPr lang="en-US" sz="2400" dirty="0" smtClean="0">
              <a:latin typeface="Arial"/>
              <a:cs typeface="Arial"/>
            </a:endParaRPr>
          </a:p>
          <a:p>
            <a:pPr>
              <a:buFont typeface="Arial" panose="020B0604020202020204" pitchFamily="34" charset="0"/>
              <a:buChar char="•"/>
            </a:pPr>
            <a:endParaRPr lang="en-US" sz="2400" dirty="0" smtClean="0">
              <a:latin typeface="Arial"/>
              <a:cs typeface="Arial"/>
            </a:endParaRPr>
          </a:p>
          <a:p>
            <a:pPr>
              <a:buFont typeface="Arial" panose="020B0604020202020204" pitchFamily="34" charset="0"/>
              <a:buChar char="•"/>
            </a:pPr>
            <a:endParaRPr lang="en-US" sz="2000" dirty="0">
              <a:latin typeface="Arial"/>
              <a:cs typeface="Arial"/>
            </a:endParaRPr>
          </a:p>
        </p:txBody>
      </p:sp>
    </p:spTree>
    <p:extLst>
      <p:ext uri="{BB962C8B-B14F-4D97-AF65-F5344CB8AC3E}">
        <p14:creationId xmlns:p14="http://schemas.microsoft.com/office/powerpoint/2010/main" val="2532203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40</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Reflection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727188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In your small groups please discuss – you will only share what you choose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3" name="Rectangle 2"/>
          <p:cNvSpPr/>
          <p:nvPr/>
        </p:nvSpPr>
        <p:spPr>
          <a:xfrm>
            <a:off x="457200" y="1834774"/>
            <a:ext cx="8301789" cy="3416320"/>
          </a:xfrm>
          <a:prstGeom prst="rect">
            <a:avLst/>
          </a:prstGeom>
        </p:spPr>
        <p:txBody>
          <a:bodyPr wrap="square">
            <a:spAutoFit/>
          </a:bodyPr>
          <a:lstStyle/>
          <a:p>
            <a:pPr marL="342900" indent="-342900">
              <a:buFont typeface="Arial" panose="020B0604020202020204" pitchFamily="34" charset="0"/>
              <a:buChar char="•"/>
            </a:pPr>
            <a:r>
              <a:rPr lang="en-US" sz="2400" dirty="0" smtClean="0"/>
              <a:t>Nothing new about this information.</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Okay, made me consider/think about  . . .</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Just more “being politically correct” talk.</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Might be useful because  . . .</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Other thoughts?</a:t>
            </a:r>
            <a:endParaRPr lang="en-US" sz="2400" dirty="0"/>
          </a:p>
        </p:txBody>
      </p:sp>
    </p:spTree>
    <p:extLst>
      <p:ext uri="{BB962C8B-B14F-4D97-AF65-F5344CB8AC3E}">
        <p14:creationId xmlns:p14="http://schemas.microsoft.com/office/powerpoint/2010/main" val="31897084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41</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339641" y="-189024"/>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Diversity Learning Opportunity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To continue your personal diversity development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8" name="Rectangle 7"/>
          <p:cNvSpPr/>
          <p:nvPr/>
        </p:nvSpPr>
        <p:spPr>
          <a:xfrm>
            <a:off x="339641" y="2136339"/>
            <a:ext cx="8679232" cy="1938992"/>
          </a:xfrm>
          <a:prstGeom prst="rect">
            <a:avLst/>
          </a:prstGeom>
        </p:spPr>
        <p:txBody>
          <a:bodyPr wrap="square">
            <a:spAutoFit/>
          </a:bodyPr>
          <a:lstStyle/>
          <a:p>
            <a:pPr marL="342900" indent="-342900">
              <a:buFont typeface="Arial" panose="020B0604020202020204" pitchFamily="34" charset="0"/>
              <a:buChar char="•"/>
            </a:pPr>
            <a:r>
              <a:rPr lang="en-US" sz="2400" dirty="0" smtClean="0"/>
              <a:t>Harvard Implicit </a:t>
            </a:r>
            <a:r>
              <a:rPr lang="en-US" sz="2400" dirty="0"/>
              <a:t>Bias </a:t>
            </a:r>
            <a:r>
              <a:rPr lang="en-US" sz="2400" dirty="0" smtClean="0"/>
              <a:t>Project:</a:t>
            </a:r>
            <a:endParaRPr lang="en-US" sz="2400" dirty="0"/>
          </a:p>
          <a:p>
            <a:pPr algn="ctr"/>
            <a:r>
              <a:rPr lang="en-US" sz="2400" dirty="0" smtClean="0">
                <a:hlinkClick r:id="rId4"/>
              </a:rPr>
              <a:t>https</a:t>
            </a:r>
            <a:r>
              <a:rPr lang="en-US" sz="2400" dirty="0">
                <a:hlinkClick r:id="rId4"/>
              </a:rPr>
              <a:t>://implicit.harvard.edu/implicit/takeatest.html</a:t>
            </a:r>
            <a:endParaRPr lang="en-US" sz="2400" dirty="0"/>
          </a:p>
          <a:p>
            <a:pPr marL="342900" indent="-342900">
              <a:buFont typeface="Arial" panose="020B0604020202020204" pitchFamily="34" charset="0"/>
              <a:buChar char="•"/>
            </a:pPr>
            <a:r>
              <a:rPr lang="en-US" sz="2400" dirty="0"/>
              <a:t>There are a dozen of these tests under the Project Implicit project with Harvard </a:t>
            </a:r>
            <a:r>
              <a:rPr lang="en-US" sz="2400" dirty="0" smtClean="0"/>
              <a:t>University (Weight </a:t>
            </a:r>
            <a:r>
              <a:rPr lang="en-US" sz="2400" dirty="0"/>
              <a:t>– Religion)</a:t>
            </a:r>
          </a:p>
          <a:p>
            <a:pPr marL="342900" indent="-342900">
              <a:buFont typeface="Arial" panose="020B0604020202020204" pitchFamily="34" charset="0"/>
              <a:buChar char="•"/>
            </a:pPr>
            <a:r>
              <a:rPr lang="en-US" sz="2400" dirty="0" smtClean="0"/>
              <a:t>Totally </a:t>
            </a:r>
            <a:r>
              <a:rPr lang="en-US" sz="2400" dirty="0"/>
              <a:t>voluntary!</a:t>
            </a:r>
          </a:p>
        </p:txBody>
      </p:sp>
    </p:spTree>
    <p:extLst>
      <p:ext uri="{BB962C8B-B14F-4D97-AF65-F5344CB8AC3E}">
        <p14:creationId xmlns:p14="http://schemas.microsoft.com/office/powerpoint/2010/main" val="3140909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42</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In conclusion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Thanks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3" name="Rectangle 2"/>
          <p:cNvSpPr/>
          <p:nvPr/>
        </p:nvSpPr>
        <p:spPr>
          <a:xfrm>
            <a:off x="457200" y="1643386"/>
            <a:ext cx="8301789" cy="4524315"/>
          </a:xfrm>
          <a:prstGeom prst="rect">
            <a:avLst/>
          </a:prstGeom>
        </p:spPr>
        <p:txBody>
          <a:bodyPr wrap="square">
            <a:spAutoFit/>
          </a:bodyPr>
          <a:lstStyle/>
          <a:p>
            <a:pPr marL="342900" indent="-342900">
              <a:buFont typeface="Arial" panose="020B0604020202020204" pitchFamily="34" charset="0"/>
              <a:buChar char="•"/>
            </a:pPr>
            <a:r>
              <a:rPr lang="en-US" sz="2400" dirty="0"/>
              <a:t>We hope this was a </a:t>
            </a:r>
            <a:r>
              <a:rPr lang="en-US" sz="2400" dirty="0" smtClean="0"/>
              <a:t>brave </a:t>
            </a:r>
            <a:r>
              <a:rPr lang="en-US" sz="2400" dirty="0"/>
              <a:t>place to learn and </a:t>
            </a:r>
            <a:r>
              <a:rPr lang="en-US" sz="2400" dirty="0" smtClean="0"/>
              <a:t>share.</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Hidden bias is complicated – takes many forms as we </a:t>
            </a:r>
            <a:r>
              <a:rPr lang="en-US" sz="2400" dirty="0" smtClean="0"/>
              <a:t>experienced today.</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There are opportunities to continue to grow and expand our </a:t>
            </a:r>
            <a:r>
              <a:rPr lang="en-US" sz="2400" dirty="0" smtClean="0"/>
              <a:t>thinking – Project Implicit is just one example.</a:t>
            </a: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Thanks for your </a:t>
            </a:r>
            <a:r>
              <a:rPr lang="en-US" sz="2400" dirty="0" smtClean="0"/>
              <a:t>candor, trust and participation.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6597833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43</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 Resources  </a:t>
            </a:r>
            <a:endParaRPr kumimoji="0" lang="en-US"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6761747"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Places to go and discover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8" name="Rectangle 7"/>
          <p:cNvSpPr/>
          <p:nvPr/>
        </p:nvSpPr>
        <p:spPr>
          <a:xfrm>
            <a:off x="457199" y="2136339"/>
            <a:ext cx="7584708" cy="4678204"/>
          </a:xfrm>
          <a:prstGeom prst="rect">
            <a:avLst/>
          </a:prstGeom>
        </p:spPr>
        <p:txBody>
          <a:bodyPr wrap="square">
            <a:spAutoFit/>
          </a:bodyPr>
          <a:lstStyle/>
          <a:p>
            <a:r>
              <a:rPr lang="en-US" sz="2000" dirty="0">
                <a:hlinkClick r:id="rId4"/>
              </a:rPr>
              <a:t>https://www.youtube.com/watch?v=tMkNgcgJbCg</a:t>
            </a:r>
            <a:endParaRPr lang="en-US" sz="2000" dirty="0"/>
          </a:p>
          <a:p>
            <a:pPr marL="285750" indent="-285750">
              <a:buFont typeface="Arial" panose="020B0604020202020204" pitchFamily="34" charset="0"/>
              <a:buChar char="•"/>
            </a:pPr>
            <a:r>
              <a:rPr lang="en-US" sz="2400" dirty="0"/>
              <a:t>Yale Public Heath Study, Levy, Zonderman, Slade, 2009. Study took into account factors </a:t>
            </a:r>
            <a:r>
              <a:rPr lang="en-US" sz="2400" dirty="0" smtClean="0"/>
              <a:t>such as </a:t>
            </a:r>
            <a:r>
              <a:rPr lang="en-US" sz="2400" dirty="0"/>
              <a:t>depression, smoking and family history</a:t>
            </a:r>
          </a:p>
          <a:p>
            <a:r>
              <a:rPr lang="en-US" sz="2000" dirty="0">
                <a:hlinkClick r:id="rId5"/>
              </a:rPr>
              <a:t>http://www.cnn.com/2015/11/24/living/implicit-bias-tests-feat</a:t>
            </a:r>
            <a:r>
              <a:rPr lang="en-US" sz="2000" dirty="0" smtClean="0">
                <a:hlinkClick r:id="rId5"/>
              </a:rPr>
              <a:t>/</a:t>
            </a:r>
            <a:endParaRPr lang="en-US" sz="2000" dirty="0" smtClean="0"/>
          </a:p>
          <a:p>
            <a:pPr marL="285750" indent="-285750">
              <a:buFont typeface="Arial" panose="020B0604020202020204" pitchFamily="34" charset="0"/>
              <a:buChar char="•"/>
            </a:pPr>
            <a:r>
              <a:rPr lang="en-US" sz="2400" i="1" dirty="0" smtClean="0"/>
              <a:t>Whistling Vivaldi</a:t>
            </a:r>
            <a:r>
              <a:rPr lang="en-US" sz="2400" dirty="0" smtClean="0"/>
              <a:t>, Claude Steele, </a:t>
            </a:r>
            <a:endParaRPr lang="en-US" sz="2400" dirty="0"/>
          </a:p>
          <a:p>
            <a:pPr marL="285750" indent="-285750">
              <a:buFont typeface="Arial" panose="020B0604020202020204" pitchFamily="34" charset="0"/>
              <a:buChar char="•"/>
            </a:pPr>
            <a:r>
              <a:rPr lang="en-US" sz="2400" i="1" dirty="0" smtClean="0"/>
              <a:t>Thinking Fast and Slow, </a:t>
            </a:r>
            <a:r>
              <a:rPr lang="en-US" sz="2400" dirty="0" smtClean="0"/>
              <a:t>Daniel Kahneman</a:t>
            </a:r>
          </a:p>
          <a:p>
            <a:pPr marL="285750" indent="-285750">
              <a:buFont typeface="Arial" panose="020B0604020202020204" pitchFamily="34" charset="0"/>
              <a:buChar char="•"/>
            </a:pPr>
            <a:r>
              <a:rPr lang="en-US" sz="2400" i="1" dirty="0" smtClean="0"/>
              <a:t>BlindSpot,</a:t>
            </a:r>
            <a:r>
              <a:rPr lang="en-US" sz="2400" dirty="0" smtClean="0"/>
              <a:t> Mahzarin Banaji, Anthony Greenwald</a:t>
            </a:r>
          </a:p>
          <a:p>
            <a:pPr marL="285750" indent="-285750">
              <a:buFont typeface="Arial" panose="020B0604020202020204" pitchFamily="34" charset="0"/>
              <a:buChar char="•"/>
            </a:pPr>
            <a:r>
              <a:rPr lang="en-US" sz="2400" i="1" dirty="0" smtClean="0"/>
              <a:t>Microaggressons in Everyday Life</a:t>
            </a:r>
            <a:r>
              <a:rPr lang="en-US" sz="2400" dirty="0" smtClean="0"/>
              <a:t>, Derald Wing Sue</a:t>
            </a:r>
          </a:p>
          <a:p>
            <a:pPr marL="285750" indent="-285750">
              <a:buFont typeface="Arial" panose="020B0604020202020204" pitchFamily="34" charset="0"/>
              <a:buChar char="•"/>
            </a:pPr>
            <a:r>
              <a:rPr lang="en-US" sz="2400" dirty="0" smtClean="0"/>
              <a:t>Kirwan Institute, Ohio </a:t>
            </a:r>
            <a:r>
              <a:rPr lang="en-US" sz="2400" dirty="0"/>
              <a:t>State University, </a:t>
            </a:r>
            <a:r>
              <a:rPr lang="en-US" sz="2000" dirty="0">
                <a:hlinkClick r:id="rId6"/>
              </a:rPr>
              <a:t>http://kirwaninstitute.osu.edu</a:t>
            </a:r>
            <a:r>
              <a:rPr lang="en-US" sz="2000" dirty="0" smtClean="0">
                <a:hlinkClick r:id="rId6"/>
              </a:rPr>
              <a:t>/</a:t>
            </a:r>
            <a:endParaRPr lang="en-US" sz="2000" dirty="0" smtClean="0"/>
          </a:p>
          <a:p>
            <a:pPr marL="285750" indent="-28575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8195792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155749" y="1293303"/>
            <a:ext cx="8832501" cy="4525963"/>
          </a:xfrm>
        </p:spPr>
        <p:txBody>
          <a:bodyPr/>
          <a:lstStyle/>
          <a:p>
            <a:r>
              <a:rPr lang="en-US" sz="3600" dirty="0" smtClean="0"/>
              <a:t>Rainbow Callout </a:t>
            </a:r>
          </a:p>
          <a:p>
            <a:pPr lvl="1"/>
            <a:r>
              <a:rPr lang="en-US" sz="3200" dirty="0" smtClean="0"/>
              <a:t>9/11/19 at 6pm in PMU ballrooms</a:t>
            </a:r>
          </a:p>
          <a:p>
            <a:r>
              <a:rPr lang="en-US" sz="3600" dirty="0" smtClean="0"/>
              <a:t>Talk </a:t>
            </a:r>
            <a:r>
              <a:rPr lang="en-US" sz="3600" dirty="0"/>
              <a:t>and </a:t>
            </a:r>
            <a:r>
              <a:rPr lang="en-US" sz="3600" dirty="0" smtClean="0"/>
              <a:t>Tea</a:t>
            </a:r>
          </a:p>
          <a:p>
            <a:pPr lvl="1"/>
            <a:r>
              <a:rPr lang="en-US" sz="3600" dirty="0" smtClean="0"/>
              <a:t>9/26 at 12:00pm in WSLR 116</a:t>
            </a:r>
          </a:p>
          <a:p>
            <a:r>
              <a:rPr lang="en-US" sz="3600" dirty="0" smtClean="0"/>
              <a:t>Woke </a:t>
            </a:r>
            <a:r>
              <a:rPr lang="en-US" sz="3600" dirty="0"/>
              <a:t>Olympics and Social Justice </a:t>
            </a:r>
            <a:r>
              <a:rPr lang="en-US" sz="3600" dirty="0" smtClean="0"/>
              <a:t>Arrogance </a:t>
            </a:r>
          </a:p>
          <a:p>
            <a:pPr lvl="1"/>
            <a:r>
              <a:rPr lang="en-US" sz="3600" dirty="0" smtClean="0"/>
              <a:t>9/25 at 4pm in AGAD </a:t>
            </a:r>
            <a:r>
              <a:rPr lang="en-US" sz="3600" dirty="0"/>
              <a:t>225</a:t>
            </a:r>
          </a:p>
          <a:p>
            <a:endParaRPr lang="en-US" dirty="0"/>
          </a:p>
        </p:txBody>
      </p:sp>
      <p:sp>
        <p:nvSpPr>
          <p:cNvPr id="2"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44</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0"/>
            <a:ext cx="9144000" cy="804333"/>
          </a:xfrm>
          <a:prstGeom prst="rect">
            <a:avLst/>
          </a:prstGeom>
        </p:spPr>
      </p:pic>
      <p:sp>
        <p:nvSpPr>
          <p:cNvPr id="6" name="Title 1"/>
          <p:cNvSpPr txBox="1">
            <a:spLocks/>
          </p:cNvSpPr>
          <p:nvPr/>
        </p:nvSpPr>
        <p:spPr>
          <a:xfrm>
            <a:off x="457200" y="-165183"/>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Next Event</a:t>
            </a:r>
            <a:endParaRPr kumimoji="0" lang="en-US" b="0" i="0" u="none" strike="noStrike" kern="1200" cap="none" spc="0" normalizeH="0" baseline="0" noProof="0" dirty="0">
              <a:ln>
                <a:noFill/>
              </a:ln>
              <a:solidFill>
                <a:srgbClr val="A3792C"/>
              </a:solidFill>
              <a:effectLst/>
              <a:uLnTx/>
              <a:uFillTx/>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latin typeface="Arial"/>
              <a:cs typeface="Arial"/>
            </a:endParaRPr>
          </a:p>
        </p:txBody>
      </p:sp>
      <p:sp>
        <p:nvSpPr>
          <p:cNvPr id="8" name="Rectangle 7"/>
          <p:cNvSpPr/>
          <p:nvPr/>
        </p:nvSpPr>
        <p:spPr>
          <a:xfrm>
            <a:off x="457199" y="1533438"/>
            <a:ext cx="7584708" cy="738664"/>
          </a:xfrm>
          <a:prstGeom prst="rect">
            <a:avLst/>
          </a:prstGeom>
        </p:spPr>
        <p:txBody>
          <a:bodyPr wrap="square">
            <a:spAutoFit/>
          </a:bodyPr>
          <a:lstStyle/>
          <a:p>
            <a:pPr marL="285750" indent="-285750">
              <a:buFont typeface="Arial" panose="020B0604020202020204" pitchFamily="34" charset="0"/>
              <a:buChar char="•"/>
            </a:pPr>
            <a:endParaRPr lang="en-US" sz="2400" dirty="0"/>
          </a:p>
          <a:p>
            <a:endParaRPr lang="en-US" dirty="0"/>
          </a:p>
        </p:txBody>
      </p:sp>
    </p:spTree>
    <p:extLst>
      <p:ext uri="{BB962C8B-B14F-4D97-AF65-F5344CB8AC3E}">
        <p14:creationId xmlns:p14="http://schemas.microsoft.com/office/powerpoint/2010/main" val="41112558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6061755"/>
            <a:ext cx="9143997" cy="796245"/>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5" name="Title 1"/>
          <p:cNvSpPr txBox="1">
            <a:spLocks/>
          </p:cNvSpPr>
          <p:nvPr/>
        </p:nvSpPr>
        <p:spPr>
          <a:xfrm>
            <a:off x="0" y="-52870"/>
            <a:ext cx="9144000" cy="682913"/>
          </a:xfrm>
          <a:prstGeom prst="rect">
            <a:avLst/>
          </a:prstGeom>
        </p:spPr>
        <p:txBody>
          <a:bodyPr vert="horz" lIns="91440" tIns="45720" rIns="91440" bIns="45720" rtlCol="0" anchor="t">
            <a:noAutofit/>
          </a:bodyPr>
          <a:lstStyle>
            <a:lvl1pPr algn="l" defTabSz="457200" rtl="0" eaLnBrk="1" latinLnBrk="0" hangingPunct="1">
              <a:spcBef>
                <a:spcPct val="0"/>
              </a:spcBef>
              <a:buNone/>
              <a:defRPr sz="7000" kern="1200">
                <a:solidFill>
                  <a:srgbClr val="E3AE24"/>
                </a:solidFill>
                <a:latin typeface="Impact"/>
                <a:ea typeface="+mj-ea"/>
                <a:cs typeface="Impact"/>
              </a:defRPr>
            </a:lvl1pPr>
          </a:lstStyle>
          <a:p>
            <a:endParaRPr lang="en-US" sz="4400" dirty="0">
              <a:solidFill>
                <a:prstClr val="black"/>
              </a:solidFill>
            </a:endParaRPr>
          </a:p>
        </p:txBody>
      </p:sp>
      <p:sp>
        <p:nvSpPr>
          <p:cNvPr id="27" name="Content Placeholder 2"/>
          <p:cNvSpPr txBox="1">
            <a:spLocks/>
          </p:cNvSpPr>
          <p:nvPr/>
        </p:nvSpPr>
        <p:spPr>
          <a:xfrm>
            <a:off x="2152952" y="1388114"/>
            <a:ext cx="2590101" cy="401817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00"/>
              </a:lnSpc>
              <a:spcBef>
                <a:spcPts val="0"/>
              </a:spcBef>
              <a:buFont typeface="Arial"/>
              <a:buNone/>
            </a:pPr>
            <a:endParaRPr lang="en-US" sz="1600" dirty="0">
              <a:solidFill>
                <a:prstClr val="black"/>
              </a:solidFill>
              <a:latin typeface="Arial"/>
              <a:cs typeface="Arial"/>
            </a:endParaRPr>
          </a:p>
        </p:txBody>
      </p:sp>
      <p:pic>
        <p:nvPicPr>
          <p:cNvPr id="11266" name="Picture 2" descr="http://3.bp.blogspot.com/-W7owIhWL-6Q/Tb5WfQ0vwyI/AAAAAAAAAB0/gTSBKSYuILg/s1600/thank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 y="0"/>
            <a:ext cx="9144000" cy="55545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PU_sig132.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 y="6239041"/>
            <a:ext cx="1710227" cy="666254"/>
          </a:xfrm>
          <a:prstGeom prst="rect">
            <a:avLst/>
          </a:prstGeom>
        </p:spPr>
      </p:pic>
    </p:spTree>
    <p:extLst>
      <p:ext uri="{BB962C8B-B14F-4D97-AF65-F5344CB8AC3E}">
        <p14:creationId xmlns:p14="http://schemas.microsoft.com/office/powerpoint/2010/main" val="3071396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6777546"/>
            <a:ext cx="9144000" cy="92906"/>
          </a:xfrm>
          <a:prstGeom prst="rect">
            <a:avLst/>
          </a:prstGeom>
          <a:solidFill>
            <a:srgbClr val="E3AE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884258" y="944880"/>
            <a:ext cx="8259742" cy="1776549"/>
            <a:chOff x="884258" y="1833153"/>
            <a:chExt cx="8259742" cy="1776549"/>
          </a:xfrm>
        </p:grpSpPr>
        <p:sp>
          <p:nvSpPr>
            <p:cNvPr id="4" name="Rectangle 3"/>
            <p:cNvSpPr/>
            <p:nvPr userDrawn="1"/>
          </p:nvSpPr>
          <p:spPr>
            <a:xfrm>
              <a:off x="884258" y="1833153"/>
              <a:ext cx="8259742" cy="1776549"/>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Lines_7404.pdf"/>
            <p:cNvPicPr>
              <a:picLocks noChangeAspect="1"/>
            </p:cNvPicPr>
            <p:nvPr userDrawn="1"/>
          </p:nvPicPr>
          <p:blipFill rotWithShape="1">
            <a:blip r:embed="rId3">
              <a:extLst>
                <a:ext uri="{28A0092B-C50C-407E-A947-70E740481C1C}">
                  <a14:useLocalDpi xmlns:a14="http://schemas.microsoft.com/office/drawing/2010/main" val="0"/>
                </a:ext>
              </a:extLst>
            </a:blip>
            <a:srcRect l="26533" t="55006" r="23347"/>
            <a:stretch/>
          </p:blipFill>
          <p:spPr>
            <a:xfrm>
              <a:off x="884258" y="1833153"/>
              <a:ext cx="8259742" cy="1776549"/>
            </a:xfrm>
            <a:prstGeom prst="rect">
              <a:avLst/>
            </a:prstGeom>
          </p:spPr>
        </p:pic>
      </p:grpSp>
      <p:pic>
        <p:nvPicPr>
          <p:cNvPr id="6" name="Picture 5" descr="Lines_blk.pdf"/>
          <p:cNvPicPr>
            <a:picLocks noChangeAspect="1"/>
          </p:cNvPicPr>
          <p:nvPr/>
        </p:nvPicPr>
        <p:blipFill rotWithShape="1">
          <a:blip r:embed="rId4">
            <a:extLst>
              <a:ext uri="{28A0092B-C50C-407E-A947-70E740481C1C}">
                <a14:useLocalDpi xmlns:a14="http://schemas.microsoft.com/office/drawing/2010/main" val="0"/>
              </a:ext>
            </a:extLst>
          </a:blip>
          <a:srcRect l="42667" t="19494" r="52631" b="43855"/>
          <a:stretch/>
        </p:blipFill>
        <p:spPr>
          <a:xfrm>
            <a:off x="0" y="944880"/>
            <a:ext cx="749905" cy="1776549"/>
          </a:xfrm>
          <a:prstGeom prst="rect">
            <a:avLst/>
          </a:prstGeom>
        </p:spPr>
      </p:pic>
      <p:pic>
        <p:nvPicPr>
          <p:cNvPr id="7" name="Picture 6" descr="PU_sigtab.eps"/>
          <p:cNvPicPr>
            <a:picLocks noChangeAspect="1"/>
          </p:cNvPicPr>
          <p:nvPr/>
        </p:nvPicPr>
        <p:blipFill rotWithShape="1">
          <a:blip r:embed="rId5">
            <a:extLst>
              <a:ext uri="{28A0092B-C50C-407E-A947-70E740481C1C}">
                <a14:useLocalDpi xmlns:a14="http://schemas.microsoft.com/office/drawing/2010/main" val="0"/>
              </a:ext>
            </a:extLst>
          </a:blip>
          <a:srcRect t="10748"/>
          <a:stretch/>
        </p:blipFill>
        <p:spPr>
          <a:xfrm>
            <a:off x="6935432" y="5830266"/>
            <a:ext cx="1942418" cy="1040186"/>
          </a:xfrm>
          <a:prstGeom prst="rect">
            <a:avLst/>
          </a:prstGeom>
        </p:spPr>
      </p:pic>
      <p:sp>
        <p:nvSpPr>
          <p:cNvPr id="8" name="Title 1"/>
          <p:cNvSpPr txBox="1">
            <a:spLocks/>
          </p:cNvSpPr>
          <p:nvPr/>
        </p:nvSpPr>
        <p:spPr>
          <a:xfrm>
            <a:off x="984278" y="1988811"/>
            <a:ext cx="6976534" cy="1840451"/>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a:lnSpc>
                <a:spcPts val="8100"/>
              </a:lnSpc>
            </a:pPr>
            <a:r>
              <a:rPr lang="en-US" dirty="0" smtClean="0">
                <a:solidFill>
                  <a:schemeClr val="bg1"/>
                </a:solidFill>
              </a:rPr>
              <a:t>Brave Space</a:t>
            </a:r>
          </a:p>
          <a:p>
            <a:pPr>
              <a:lnSpc>
                <a:spcPts val="8100"/>
              </a:lnSpc>
            </a:pPr>
            <a:endParaRPr lang="en-US" sz="4000" dirty="0" smtClean="0">
              <a:solidFill>
                <a:schemeClr val="bg1"/>
              </a:solidFill>
            </a:endParaRPr>
          </a:p>
        </p:txBody>
      </p:sp>
      <p:sp>
        <p:nvSpPr>
          <p:cNvPr id="10" name="Subtitle 2"/>
          <p:cNvSpPr txBox="1">
            <a:spLocks/>
          </p:cNvSpPr>
          <p:nvPr/>
        </p:nvSpPr>
        <p:spPr>
          <a:xfrm>
            <a:off x="884258" y="2982466"/>
            <a:ext cx="8069242" cy="1057527"/>
          </a:xfrm>
          <a:prstGeom prst="rect">
            <a:avLst/>
          </a:prstGeom>
        </p:spPr>
        <p:txBody>
          <a:bodyPr lIns="0" tIns="0" rIns="0" bIns="0"/>
          <a:lstStyle>
            <a:lvl1pPr marL="0" indent="0" algn="l" defTabSz="457200" rtl="0" eaLnBrk="1" latinLnBrk="0" hangingPunct="1">
              <a:spcBef>
                <a:spcPct val="20000"/>
              </a:spcBef>
              <a:buFont typeface="Arial"/>
              <a:buNone/>
              <a:defRPr sz="1400" kern="1200">
                <a:solidFill>
                  <a:schemeClr val="tx1"/>
                </a:solidFill>
                <a:latin typeface="Arial"/>
                <a:ea typeface="+mn-ea"/>
                <a:cs typeface="Arial"/>
              </a:defRPr>
            </a:lvl1pPr>
            <a:lvl2pPr marL="457200" indent="0" algn="l" defTabSz="457200" rtl="0" eaLnBrk="1" latinLnBrk="0" hangingPunct="1">
              <a:spcBef>
                <a:spcPct val="20000"/>
              </a:spcBef>
              <a:buFont typeface="Arial"/>
              <a:buNone/>
              <a:defRPr sz="1400" kern="1200">
                <a:solidFill>
                  <a:schemeClr val="tx1"/>
                </a:solidFill>
                <a:latin typeface="Arial"/>
                <a:ea typeface="+mn-ea"/>
                <a:cs typeface="Arial"/>
              </a:defRPr>
            </a:lvl2pPr>
            <a:lvl3pPr marL="914400" indent="0" algn="l" defTabSz="457200" rtl="0" eaLnBrk="1" latinLnBrk="0" hangingPunct="1">
              <a:spcBef>
                <a:spcPct val="20000"/>
              </a:spcBef>
              <a:buFont typeface="Arial"/>
              <a:buNone/>
              <a:defRPr sz="1400" kern="1200">
                <a:solidFill>
                  <a:schemeClr val="tx1"/>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400" dirty="0" smtClean="0">
                <a:latin typeface="+mn-lt"/>
              </a:rPr>
              <a:t>Discussing </a:t>
            </a:r>
            <a:r>
              <a:rPr lang="en-US" sz="2400" dirty="0">
                <a:latin typeface="+mn-lt"/>
              </a:rPr>
              <a:t>anything related to diversity, bias, </a:t>
            </a:r>
            <a:r>
              <a:rPr lang="en-US" sz="2400" dirty="0" smtClean="0">
                <a:latin typeface="+mn-lt"/>
              </a:rPr>
              <a:t>and stereotype  can be very personal.</a:t>
            </a:r>
            <a:endParaRPr lang="en-US" sz="2400" dirty="0">
              <a:latin typeface="+mn-lt"/>
            </a:endParaRPr>
          </a:p>
          <a:p>
            <a:pPr marL="342900" indent="-342900">
              <a:buFont typeface="Arial" panose="020B0604020202020204" pitchFamily="34" charset="0"/>
              <a:buChar char="•"/>
            </a:pPr>
            <a:r>
              <a:rPr lang="en-US" sz="2400" dirty="0" smtClean="0">
                <a:latin typeface="+mn-lt"/>
              </a:rPr>
              <a:t>We’ll be respectful </a:t>
            </a:r>
            <a:r>
              <a:rPr lang="en-US" sz="2400" dirty="0">
                <a:latin typeface="+mn-lt"/>
              </a:rPr>
              <a:t>– not here to embarrass </a:t>
            </a:r>
            <a:r>
              <a:rPr lang="en-US" sz="2400" dirty="0" smtClean="0">
                <a:latin typeface="+mn-lt"/>
              </a:rPr>
              <a:t>anyone.</a:t>
            </a:r>
            <a:endParaRPr lang="en-US" sz="2400" dirty="0">
              <a:latin typeface="+mn-lt"/>
            </a:endParaRPr>
          </a:p>
          <a:p>
            <a:pPr marL="342900" indent="-342900">
              <a:buFont typeface="Arial" panose="020B0604020202020204" pitchFamily="34" charset="0"/>
              <a:buChar char="•"/>
            </a:pPr>
            <a:r>
              <a:rPr lang="en-US" sz="2400" dirty="0">
                <a:latin typeface="+mn-lt"/>
              </a:rPr>
              <a:t>This is a good space to ask and </a:t>
            </a:r>
            <a:r>
              <a:rPr lang="en-US" sz="2400" dirty="0" smtClean="0">
                <a:latin typeface="+mn-lt"/>
              </a:rPr>
              <a:t>share.</a:t>
            </a:r>
            <a:endParaRPr lang="en-US" sz="2400" dirty="0">
              <a:latin typeface="+mn-lt"/>
            </a:endParaRPr>
          </a:p>
          <a:p>
            <a:pPr marL="342900" indent="-342900">
              <a:buFont typeface="Arial" panose="020B0604020202020204" pitchFamily="34" charset="0"/>
              <a:buChar char="•"/>
            </a:pPr>
            <a:r>
              <a:rPr lang="en-US" sz="2400" dirty="0">
                <a:latin typeface="+mn-lt"/>
              </a:rPr>
              <a:t>Smiles are okay – learning should be </a:t>
            </a:r>
            <a:r>
              <a:rPr lang="en-US" sz="2400" dirty="0" smtClean="0">
                <a:latin typeface="+mn-lt"/>
              </a:rPr>
              <a:t>enjoyable.</a:t>
            </a:r>
            <a:endParaRPr lang="en-US" sz="2400" dirty="0">
              <a:latin typeface="+mn-lt"/>
            </a:endParaRPr>
          </a:p>
          <a:p>
            <a:pPr marL="342900" indent="-342900">
              <a:buFont typeface="Arial" panose="020B0604020202020204" pitchFamily="34" charset="0"/>
              <a:buChar char="•"/>
            </a:pPr>
            <a:r>
              <a:rPr lang="en-US" sz="2400" dirty="0" smtClean="0">
                <a:latin typeface="+mn-lt"/>
              </a:rPr>
              <a:t>Confidentiality - take the lesson learned not the story told.</a:t>
            </a:r>
            <a:endParaRPr lang="en-US" sz="2400" dirty="0">
              <a:latin typeface="+mn-lt"/>
            </a:endParaRPr>
          </a:p>
        </p:txBody>
      </p:sp>
    </p:spTree>
    <p:extLst>
      <p:ext uri="{BB962C8B-B14F-4D97-AF65-F5344CB8AC3E}">
        <p14:creationId xmlns:p14="http://schemas.microsoft.com/office/powerpoint/2010/main" val="2848017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6</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51393"/>
            <a:ext cx="8601075" cy="97261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lang="en-US" dirty="0" smtClean="0"/>
              <a:t>Methodology used in preparation for today</a:t>
            </a:r>
            <a:endParaRPr kumimoji="0" lang="en-US" sz="4000"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5819776"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We respect you to much not to have research:</a:t>
            </a:r>
            <a:endParaRPr lang="en-US" dirty="0">
              <a:solidFill>
                <a:srgbClr val="E3AE24"/>
              </a:solidFill>
              <a:latin typeface="Impact"/>
              <a:cs typeface="Impact"/>
            </a:endParaRPr>
          </a:p>
        </p:txBody>
      </p:sp>
      <p:sp>
        <p:nvSpPr>
          <p:cNvPr id="11" name="Rectangle 10"/>
          <p:cNvSpPr/>
          <p:nvPr/>
        </p:nvSpPr>
        <p:spPr>
          <a:xfrm>
            <a:off x="0" y="1524000"/>
            <a:ext cx="9144000" cy="5334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Content Placeholder 2"/>
          <p:cNvSpPr txBox="1">
            <a:spLocks/>
          </p:cNvSpPr>
          <p:nvPr/>
        </p:nvSpPr>
        <p:spPr>
          <a:xfrm>
            <a:off x="317276" y="2107374"/>
            <a:ext cx="8500378" cy="435133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smtClean="0"/>
              <a:t>Work from the Kirwan Institute, The Ohio State University</a:t>
            </a:r>
          </a:p>
          <a:p>
            <a:r>
              <a:rPr lang="en-US" sz="2400" dirty="0" smtClean="0"/>
              <a:t>Dr. Margo Monteith, Psychology Department, “Implicit Bias”</a:t>
            </a:r>
          </a:p>
          <a:p>
            <a:r>
              <a:rPr lang="en-US" sz="2400" dirty="0" smtClean="0"/>
              <a:t>Microaggressions, Dr. Derald Wing Sue, Columbia University</a:t>
            </a:r>
          </a:p>
          <a:p>
            <a:r>
              <a:rPr lang="en-US" sz="2400" dirty="0" smtClean="0"/>
              <a:t>Harvard Project – Implicit Bias</a:t>
            </a:r>
          </a:p>
          <a:p>
            <a:r>
              <a:rPr lang="en-US" sz="2400" dirty="0" smtClean="0"/>
              <a:t>Blindspot – Hidden Biases of Good People, Banaji, Breenwald</a:t>
            </a:r>
          </a:p>
          <a:p>
            <a:r>
              <a:rPr lang="en-US" sz="2400" dirty="0" smtClean="0"/>
              <a:t>Thinking, Fast and Slow – Daniel Kahneman</a:t>
            </a:r>
          </a:p>
          <a:p>
            <a:endParaRPr lang="en-US" sz="2400" dirty="0"/>
          </a:p>
        </p:txBody>
      </p:sp>
    </p:spTree>
    <p:extLst>
      <p:ext uri="{BB962C8B-B14F-4D97-AF65-F5344CB8AC3E}">
        <p14:creationId xmlns:p14="http://schemas.microsoft.com/office/powerpoint/2010/main" val="400447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7</a:t>
            </a:fld>
            <a:endParaRPr lang="en-US" dirty="0"/>
          </a:p>
        </p:txBody>
      </p:sp>
      <p:pic>
        <p:nvPicPr>
          <p:cNvPr id="4" name="Picture 3" descr="Content page.jpg"/>
          <p:cNvPicPr>
            <a:picLocks noChangeAspect="1"/>
          </p:cNvPicPr>
          <p:nvPr/>
        </p:nvPicPr>
        <p:blipFill rotWithShape="1">
          <a:blip r:embed="rId3">
            <a:extLst>
              <a:ext uri="{28A0092B-C50C-407E-A947-70E740481C1C}">
                <a14:useLocalDpi xmlns:a14="http://schemas.microsoft.com/office/drawing/2010/main" val="0"/>
              </a:ext>
            </a:extLst>
          </a:blip>
          <a:srcRect b="45251"/>
          <a:stretch/>
        </p:blipFill>
        <p:spPr>
          <a:xfrm>
            <a:off x="0" y="-41245"/>
            <a:ext cx="9144000" cy="804333"/>
          </a:xfrm>
          <a:prstGeom prst="rect">
            <a:avLst/>
          </a:prstGeom>
        </p:spPr>
      </p:pic>
      <p:pic>
        <p:nvPicPr>
          <p:cNvPr id="5" name="Picture 4" descr="Content page.jpg"/>
          <p:cNvPicPr>
            <a:picLocks noChangeAspect="1"/>
          </p:cNvPicPr>
          <p:nvPr/>
        </p:nvPicPr>
        <p:blipFill rotWithShape="1">
          <a:blip r:embed="rId3">
            <a:extLst>
              <a:ext uri="{28A0092B-C50C-407E-A947-70E740481C1C}">
                <a14:useLocalDpi xmlns:a14="http://schemas.microsoft.com/office/drawing/2010/main" val="0"/>
              </a:ext>
            </a:extLst>
          </a:blip>
          <a:srcRect l="11388" t="79529" r="7500"/>
          <a:stretch/>
        </p:blipFill>
        <p:spPr>
          <a:xfrm>
            <a:off x="863600" y="1178653"/>
            <a:ext cx="7416800" cy="300735"/>
          </a:xfrm>
          <a:prstGeom prst="rect">
            <a:avLst/>
          </a:prstGeom>
        </p:spPr>
      </p:pic>
      <p:sp>
        <p:nvSpPr>
          <p:cNvPr id="6" name="Title 1"/>
          <p:cNvSpPr txBox="1">
            <a:spLocks/>
          </p:cNvSpPr>
          <p:nvPr/>
        </p:nvSpPr>
        <p:spPr>
          <a:xfrm>
            <a:off x="362686" y="-218096"/>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A3792C"/>
                </a:solidFill>
                <a:effectLst/>
                <a:uLnTx/>
                <a:uFillTx/>
                <a:latin typeface="Impact"/>
                <a:ea typeface="+mj-ea"/>
                <a:cs typeface="Impact"/>
              </a:rPr>
              <a:t> Definitions</a:t>
            </a:r>
            <a:r>
              <a:rPr kumimoji="0" lang="en-US" sz="3200" b="0" i="0" u="none" strike="noStrike" kern="1200" cap="none" spc="0" normalizeH="0" noProof="0" dirty="0" smtClean="0">
                <a:ln>
                  <a:noFill/>
                </a:ln>
                <a:solidFill>
                  <a:srgbClr val="A3792C"/>
                </a:solidFill>
                <a:effectLst/>
                <a:uLnTx/>
                <a:uFillTx/>
              </a:rPr>
              <a:t> </a:t>
            </a:r>
            <a:endParaRPr kumimoji="0" lang="en-US" sz="3200" b="0" i="0" u="none" strike="noStrike" kern="1200" cap="none" spc="0" normalizeH="0" baseline="0" noProof="0" dirty="0">
              <a:ln>
                <a:noFill/>
              </a:ln>
              <a:solidFill>
                <a:srgbClr val="A3792C"/>
              </a:solidFill>
              <a:effectLst/>
              <a:uLnTx/>
              <a:uFillTx/>
            </a:endParaRPr>
          </a:p>
        </p:txBody>
      </p:sp>
      <p:sp>
        <p:nvSpPr>
          <p:cNvPr id="7" name="TextBox 6"/>
          <p:cNvSpPr txBox="1"/>
          <p:nvPr/>
        </p:nvSpPr>
        <p:spPr>
          <a:xfrm>
            <a:off x="457199" y="1181054"/>
            <a:ext cx="7502894"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Where Stereotypes, Micoaggressions, Bias &amp; Prejudice cross paths</a:t>
            </a:r>
            <a:endParaRPr lang="en-US" dirty="0">
              <a:solidFill>
                <a:srgbClr val="E3AE24"/>
              </a:solidFill>
              <a:latin typeface="Impact"/>
              <a:cs typeface="Impact"/>
            </a:endParaRPr>
          </a:p>
        </p:txBody>
      </p:sp>
      <p:pic>
        <p:nvPicPr>
          <p:cNvPr id="10" name="Picture 9"/>
          <p:cNvPicPr>
            <a:picLocks noChangeAspect="1"/>
          </p:cNvPicPr>
          <p:nvPr/>
        </p:nvPicPr>
        <p:blipFill>
          <a:blip r:embed="rId4"/>
          <a:stretch>
            <a:fillRect/>
          </a:stretch>
        </p:blipFill>
        <p:spPr>
          <a:xfrm>
            <a:off x="457199" y="1876019"/>
            <a:ext cx="8391671" cy="3859325"/>
          </a:xfrm>
          <a:prstGeom prst="rect">
            <a:avLst/>
          </a:prstGeom>
        </p:spPr>
      </p:pic>
    </p:spTree>
    <p:extLst>
      <p:ext uri="{BB962C8B-B14F-4D97-AF65-F5344CB8AC3E}">
        <p14:creationId xmlns:p14="http://schemas.microsoft.com/office/powerpoint/2010/main" val="3933919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8</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74808"/>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A3792C"/>
                </a:solidFill>
                <a:effectLst/>
                <a:uLnTx/>
                <a:uFillTx/>
                <a:latin typeface="Impact"/>
                <a:ea typeface="+mj-ea"/>
                <a:cs typeface="Impact"/>
              </a:rPr>
              <a:t> Going</a:t>
            </a:r>
            <a:r>
              <a:rPr kumimoji="0" lang="en-US" sz="3800" b="0" i="0" u="none" strike="noStrike" kern="1200" cap="none" spc="0" normalizeH="0" noProof="0" dirty="0" smtClean="0">
                <a:ln>
                  <a:noFill/>
                </a:ln>
                <a:solidFill>
                  <a:srgbClr val="A3792C"/>
                </a:solidFill>
                <a:effectLst/>
                <a:uLnTx/>
                <a:uFillTx/>
                <a:latin typeface="Impact"/>
                <a:ea typeface="+mj-ea"/>
                <a:cs typeface="Impact"/>
              </a:rPr>
              <a:t> to show you two videos</a:t>
            </a:r>
            <a:endParaRPr kumimoji="0" lang="en-US" sz="40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199" y="1181054"/>
            <a:ext cx="6267451"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These will be the content for our first small group discussion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400" dirty="0">
              <a:latin typeface="Arial"/>
              <a:cs typeface="Arial"/>
            </a:endParaRPr>
          </a:p>
        </p:txBody>
      </p:sp>
    </p:spTree>
    <p:extLst>
      <p:ext uri="{BB962C8B-B14F-4D97-AF65-F5344CB8AC3E}">
        <p14:creationId xmlns:p14="http://schemas.microsoft.com/office/powerpoint/2010/main" val="3126578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5"/>
          <p:cNvSpPr>
            <a:spLocks noGrp="1"/>
          </p:cNvSpPr>
          <p:nvPr>
            <p:ph type="sldNum" sz="quarter" idx="4294967295"/>
          </p:nvPr>
        </p:nvSpPr>
        <p:spPr>
          <a:xfrm>
            <a:off x="8470676" y="6344367"/>
            <a:ext cx="476085" cy="365125"/>
          </a:xfrm>
          <a:prstGeom prst="rect">
            <a:avLst/>
          </a:prstGeom>
        </p:spPr>
        <p:txBody>
          <a:bodyPr vert="horz" lIns="91440" tIns="45720" rIns="91440" bIns="45720" rtlCol="0" anchor="ctr"/>
          <a:lstStyle>
            <a:lvl1pPr algn="r">
              <a:defRPr sz="900" b="0" i="0">
                <a:solidFill>
                  <a:schemeClr val="tx1"/>
                </a:solidFill>
                <a:latin typeface="Arial"/>
                <a:cs typeface="Arial"/>
              </a:defRPr>
            </a:lvl1pPr>
          </a:lstStyle>
          <a:p>
            <a:fld id="{FC483663-2460-5E4D-A36D-4ED7362332B4}" type="slidenum">
              <a:rPr lang="en-US" smtClean="0"/>
              <a:pPr/>
              <a:t>9</a:t>
            </a:fld>
            <a:endParaRPr lang="en-US" dirty="0"/>
          </a:p>
        </p:txBody>
      </p:sp>
      <p:pic>
        <p:nvPicPr>
          <p:cNvPr id="3" name="Picture 2" descr="Purdue Log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276" y="6248400"/>
            <a:ext cx="1353312" cy="420624"/>
          </a:xfrm>
          <a:prstGeom prst="rect">
            <a:avLst/>
          </a:prstGeom>
        </p:spPr>
      </p:pic>
      <p:pic>
        <p:nvPicPr>
          <p:cNvPr id="4" name="Picture 3" descr="Content page.jpg"/>
          <p:cNvPicPr>
            <a:picLocks noChangeAspect="1"/>
          </p:cNvPicPr>
          <p:nvPr/>
        </p:nvPicPr>
        <p:blipFill rotWithShape="1">
          <a:blip r:embed="rId4">
            <a:extLst>
              <a:ext uri="{28A0092B-C50C-407E-A947-70E740481C1C}">
                <a14:useLocalDpi xmlns:a14="http://schemas.microsoft.com/office/drawing/2010/main" val="0"/>
              </a:ext>
            </a:extLst>
          </a:blip>
          <a:srcRect b="45251"/>
          <a:stretch/>
        </p:blipFill>
        <p:spPr>
          <a:xfrm>
            <a:off x="0" y="0"/>
            <a:ext cx="9144000" cy="804333"/>
          </a:xfrm>
          <a:prstGeom prst="rect">
            <a:avLst/>
          </a:prstGeom>
        </p:spPr>
      </p:pic>
      <p:pic>
        <p:nvPicPr>
          <p:cNvPr id="5" name="Picture 4" descr="Content page.jpg"/>
          <p:cNvPicPr>
            <a:picLocks noChangeAspect="1"/>
          </p:cNvPicPr>
          <p:nvPr/>
        </p:nvPicPr>
        <p:blipFill rotWithShape="1">
          <a:blip r:embed="rId4">
            <a:extLst>
              <a:ext uri="{28A0092B-C50C-407E-A947-70E740481C1C}">
                <a14:useLocalDpi xmlns:a14="http://schemas.microsoft.com/office/drawing/2010/main" val="0"/>
              </a:ext>
            </a:extLst>
          </a:blip>
          <a:srcRect l="11388" t="79529" r="7500"/>
          <a:stretch/>
        </p:blipFill>
        <p:spPr>
          <a:xfrm>
            <a:off x="457200" y="1168400"/>
            <a:ext cx="7416800" cy="300735"/>
          </a:xfrm>
          <a:prstGeom prst="rect">
            <a:avLst/>
          </a:prstGeom>
        </p:spPr>
      </p:pic>
      <p:sp>
        <p:nvSpPr>
          <p:cNvPr id="6" name="Title 1"/>
          <p:cNvSpPr txBox="1">
            <a:spLocks/>
          </p:cNvSpPr>
          <p:nvPr/>
        </p:nvSpPr>
        <p:spPr>
          <a:xfrm>
            <a:off x="457200" y="-174808"/>
            <a:ext cx="8229600" cy="1014953"/>
          </a:xfrm>
          <a:prstGeom prst="rect">
            <a:avLst/>
          </a:prstGeom>
        </p:spPr>
        <p:txBody>
          <a:bodyPr lIns="0" tIns="0" rIns="0" bIns="0" anchor="b"/>
          <a:lstStyle>
            <a:lvl1pPr algn="l" defTabSz="457200" rtl="0" eaLnBrk="1" latinLnBrk="0" hangingPunct="1">
              <a:lnSpc>
                <a:spcPts val="3900"/>
              </a:lnSpc>
              <a:spcBef>
                <a:spcPct val="0"/>
              </a:spcBef>
              <a:buNone/>
              <a:defRPr sz="3800" kern="1200">
                <a:solidFill>
                  <a:srgbClr val="A3792C"/>
                </a:solidFill>
                <a:latin typeface="Impact"/>
                <a:ea typeface="+mj-ea"/>
                <a:cs typeface="Impact"/>
              </a:defRPr>
            </a:lvl1pPr>
          </a:lstStyle>
          <a:p>
            <a:pPr marL="0" marR="0" lvl="0" indent="0" algn="l" defTabSz="457200" rtl="0" eaLnBrk="1" fontAlgn="auto" latinLnBrk="0" hangingPunct="1">
              <a:lnSpc>
                <a:spcPts val="3900"/>
              </a:lnSpc>
              <a:spcBef>
                <a:spcPct val="0"/>
              </a:spcBef>
              <a:spcAft>
                <a:spcPts val="0"/>
              </a:spcAft>
              <a:buClrTx/>
              <a:buSzTx/>
              <a:buFontTx/>
              <a:buNone/>
              <a:tabLst/>
              <a:defRPr/>
            </a:pPr>
            <a:r>
              <a:rPr kumimoji="0" lang="en-US" sz="3800" b="0" i="0" u="none" strike="noStrike" kern="1200" cap="none" spc="0" normalizeH="0" baseline="0" noProof="0" dirty="0" smtClean="0">
                <a:ln>
                  <a:noFill/>
                </a:ln>
                <a:solidFill>
                  <a:srgbClr val="A3792C"/>
                </a:solidFill>
                <a:effectLst/>
                <a:uLnTx/>
                <a:uFillTx/>
                <a:latin typeface="Impact"/>
                <a:ea typeface="+mj-ea"/>
                <a:cs typeface="Impact"/>
              </a:rPr>
              <a:t> Ted Talk on Unconscious Bias</a:t>
            </a:r>
            <a:endParaRPr kumimoji="0" lang="en-US" sz="4000" b="0" i="0" u="none" strike="noStrike" kern="1200" cap="none" spc="0" normalizeH="0" baseline="0" noProof="0" dirty="0">
              <a:ln>
                <a:noFill/>
              </a:ln>
              <a:solidFill>
                <a:srgbClr val="A3792C"/>
              </a:solidFill>
              <a:effectLst/>
              <a:uLnTx/>
              <a:uFillTx/>
              <a:latin typeface="Impact"/>
              <a:ea typeface="+mj-ea"/>
              <a:cs typeface="Impact"/>
            </a:endParaRPr>
          </a:p>
        </p:txBody>
      </p:sp>
      <p:sp>
        <p:nvSpPr>
          <p:cNvPr id="7" name="TextBox 6"/>
          <p:cNvSpPr txBox="1"/>
          <p:nvPr/>
        </p:nvSpPr>
        <p:spPr>
          <a:xfrm>
            <a:off x="457200" y="1181054"/>
            <a:ext cx="2312548" cy="276999"/>
          </a:xfrm>
          <a:prstGeom prst="rect">
            <a:avLst/>
          </a:prstGeom>
          <a:noFill/>
        </p:spPr>
        <p:txBody>
          <a:bodyPr wrap="square" lIns="0" tIns="0" rIns="0" bIns="0" rtlCol="0">
            <a:spAutoFit/>
          </a:bodyPr>
          <a:lstStyle/>
          <a:p>
            <a:r>
              <a:rPr lang="en-US" dirty="0" smtClean="0">
                <a:solidFill>
                  <a:srgbClr val="E3AE24"/>
                </a:solidFill>
                <a:latin typeface="Impact"/>
                <a:cs typeface="Impact"/>
              </a:rPr>
              <a:t>A brief tutorial </a:t>
            </a:r>
            <a:endParaRPr lang="en-US" dirty="0">
              <a:solidFill>
                <a:srgbClr val="E3AE24"/>
              </a:solidFill>
              <a:latin typeface="Impact"/>
              <a:cs typeface="Impact"/>
            </a:endParaRPr>
          </a:p>
        </p:txBody>
      </p:sp>
      <p:sp>
        <p:nvSpPr>
          <p:cNvPr id="12" name="Content Placeholder 2"/>
          <p:cNvSpPr txBox="1">
            <a:spLocks/>
          </p:cNvSpPr>
          <p:nvPr/>
        </p:nvSpPr>
        <p:spPr>
          <a:xfrm>
            <a:off x="339640" y="1883954"/>
            <a:ext cx="8347160" cy="38018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endParaRPr lang="en-US" sz="2400" dirty="0" smtClean="0">
              <a:latin typeface="Arial"/>
              <a:cs typeface="Arial"/>
            </a:endParaRPr>
          </a:p>
          <a:p>
            <a:pPr>
              <a:buFont typeface="Arial" panose="020B0604020202020204" pitchFamily="34" charset="0"/>
              <a:buChar char="•"/>
            </a:pPr>
            <a:endParaRPr lang="en-US" sz="2400" dirty="0">
              <a:latin typeface="Arial"/>
              <a:cs typeface="Arial"/>
            </a:endParaRPr>
          </a:p>
          <a:p>
            <a:pPr>
              <a:buFont typeface="Arial" panose="020B0604020202020204" pitchFamily="34" charset="0"/>
              <a:buChar char="•"/>
            </a:pPr>
            <a:endParaRPr lang="en-US" sz="2400" dirty="0">
              <a:latin typeface="Arial"/>
              <a:cs typeface="Arial"/>
            </a:endParaRPr>
          </a:p>
        </p:txBody>
      </p:sp>
      <p:sp>
        <p:nvSpPr>
          <p:cNvPr id="8" name="Rectangle 7"/>
          <p:cNvSpPr/>
          <p:nvPr/>
        </p:nvSpPr>
        <p:spPr>
          <a:xfrm>
            <a:off x="542925" y="1919766"/>
            <a:ext cx="8277225" cy="1217769"/>
          </a:xfrm>
          <a:prstGeom prst="rect">
            <a:avLst/>
          </a:prstGeom>
        </p:spPr>
        <p:txBody>
          <a:bodyPr wrap="square">
            <a:spAutoFit/>
          </a:bodyPr>
          <a:lstStyle/>
          <a:p>
            <a:pPr lvl="0" defTabSz="914400">
              <a:lnSpc>
                <a:spcPct val="90000"/>
              </a:lnSpc>
              <a:spcBef>
                <a:spcPts val="1000"/>
              </a:spcBef>
              <a:defRPr/>
            </a:pPr>
            <a:r>
              <a:rPr lang="en-US" sz="2400" kern="0" dirty="0">
                <a:solidFill>
                  <a:prstClr val="black"/>
                </a:solidFill>
                <a:hlinkClick r:id="rId5"/>
              </a:rPr>
              <a:t>https://icelebratediversityblog.com/2015/03/05/watch-this-great-ted-talk-on-unconscious-bias-brief-but-impactful/</a:t>
            </a:r>
            <a:endParaRPr kumimoji="0" lang="en-US" sz="2400" b="0" i="0" u="none" strike="noStrike" kern="0" cap="none" spc="0" normalizeH="0" baseline="0" noProof="0" dirty="0" smtClean="0">
              <a:ln>
                <a:noFill/>
              </a:ln>
              <a:solidFill>
                <a:prstClr val="black"/>
              </a:solidFill>
              <a:effectLst/>
              <a:uLnTx/>
              <a:uFillTx/>
              <a:hlinkClick r:id="rId5"/>
            </a:endParaRPr>
          </a:p>
          <a:p>
            <a:pPr marL="0" marR="0" lvl="0" indent="0" defTabSz="914400" eaLnBrk="1" fontAlgn="auto" latinLnBrk="0" hangingPunct="1">
              <a:lnSpc>
                <a:spcPct val="90000"/>
              </a:lnSpc>
              <a:spcBef>
                <a:spcPts val="1000"/>
              </a:spcBef>
              <a:spcAft>
                <a:spcPts val="0"/>
              </a:spcAft>
              <a:buClrTx/>
              <a:buSzTx/>
              <a:buFontTx/>
              <a:buNone/>
              <a:tabLst/>
              <a:defRPr/>
            </a:pPr>
            <a:endParaRPr lang="en-US" sz="2400" kern="0" dirty="0">
              <a:solidFill>
                <a:prstClr val="black"/>
              </a:solidFill>
              <a:hlinkClick r:id="rId5"/>
            </a:endParaRPr>
          </a:p>
        </p:txBody>
      </p:sp>
    </p:spTree>
    <p:extLst>
      <p:ext uri="{BB962C8B-B14F-4D97-AF65-F5344CB8AC3E}">
        <p14:creationId xmlns:p14="http://schemas.microsoft.com/office/powerpoint/2010/main" val="21364537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19ACDC244FFD4F9FC2C996CA752B67" ma:contentTypeVersion="2" ma:contentTypeDescription="Create a new document." ma:contentTypeScope="" ma:versionID="6346cc59293b5f47dd90b79b622cd540">
  <xsd:schema xmlns:xsd="http://www.w3.org/2001/XMLSchema" xmlns:xs="http://www.w3.org/2001/XMLSchema" xmlns:p="http://schemas.microsoft.com/office/2006/metadata/properties" xmlns:ns1="http://schemas.microsoft.com/sharepoint/v3" targetNamespace="http://schemas.microsoft.com/office/2006/metadata/properties" ma:root="true" ma:fieldsID="82bf43c060cda0f89cda1c159ba6edd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217BC1F-CA2C-41A6-97FE-047E270175B9}"/>
</file>

<file path=customXml/itemProps2.xml><?xml version="1.0" encoding="utf-8"?>
<ds:datastoreItem xmlns:ds="http://schemas.openxmlformats.org/officeDocument/2006/customXml" ds:itemID="{B23BEF1F-FD35-4A38-883C-ABCDDCFC226E}"/>
</file>

<file path=customXml/itemProps3.xml><?xml version="1.0" encoding="utf-8"?>
<ds:datastoreItem xmlns:ds="http://schemas.openxmlformats.org/officeDocument/2006/customXml" ds:itemID="{728EA923-1BFC-4FC7-B1DC-72078BEF5F47}"/>
</file>

<file path=docProps/app.xml><?xml version="1.0" encoding="utf-8"?>
<Properties xmlns="http://schemas.openxmlformats.org/officeDocument/2006/extended-properties" xmlns:vt="http://schemas.openxmlformats.org/officeDocument/2006/docPropsVTypes">
  <TotalTime>16253</TotalTime>
  <Words>2567</Words>
  <Application>Microsoft Office PowerPoint</Application>
  <PresentationFormat>On-screen Show (4:3)</PresentationFormat>
  <Paragraphs>568</Paragraphs>
  <Slides>45</Slides>
  <Notes>45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45</vt:i4>
      </vt:variant>
    </vt:vector>
  </HeadingPairs>
  <TitlesOfParts>
    <vt:vector size="54" baseType="lpstr">
      <vt:lpstr>Arial</vt:lpstr>
      <vt:lpstr>Calibri</vt:lpstr>
      <vt:lpstr>Impact</vt:lpstr>
      <vt:lpstr>Lucida Grande</vt:lpstr>
      <vt:lpstr>Times</vt:lpstr>
      <vt:lpstr>Times New Roman</vt:lpstr>
      <vt:lpstr>Wingdings</vt:lpstr>
      <vt:lpstr>Office Theme</vt:lpstr>
      <vt:lpstr>16_Office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Purdue Marketing Communications</dc:creator>
  <cp:lastModifiedBy>Bledsoe, Ayanna Ashaki</cp:lastModifiedBy>
  <cp:revision>136</cp:revision>
  <cp:lastPrinted>2019-09-10T14:44:23Z</cp:lastPrinted>
  <dcterms:created xsi:type="dcterms:W3CDTF">2011-09-20T16:06:38Z</dcterms:created>
  <dcterms:modified xsi:type="dcterms:W3CDTF">2019-09-12T17:22:56Z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0x010100B319ACDC244FFD4F9FC2C996CA752B67</vt:lpwstr>
  </property>
</Properties>
</file>