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rts/style6.xml" ContentType="application/vnd.ms-office.chartstyle+xml"/>
  <Override PartName="/ppt/charts/chart6.xml" ContentType="application/vnd.openxmlformats-officedocument.drawingml.chart+xml"/>
  <Override PartName="/ppt/charts/colors6.xml" ContentType="application/vnd.ms-office.chartcolorstyle+xml"/>
  <Override PartName="/ppt/notesMasters/notesMaster1.xml" ContentType="application/vnd.openxmlformats-officedocument.presentationml.notesMaster+xml"/>
  <Override PartName="/ppt/charts/colors4.xml" ContentType="application/vnd.ms-office.chartcolorstyle+xml"/>
  <Override PartName="/ppt/charts/style5.xml" ContentType="application/vnd.ms-office.chartstyle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olors5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charts/colors3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624" r:id="rId3"/>
    <p:sldId id="628" r:id="rId4"/>
    <p:sldId id="633" r:id="rId5"/>
    <p:sldId id="641" r:id="rId6"/>
    <p:sldId id="639" r:id="rId7"/>
    <p:sldId id="637" r:id="rId8"/>
    <p:sldId id="636" r:id="rId9"/>
    <p:sldId id="630" r:id="rId10"/>
    <p:sldId id="648" r:id="rId11"/>
    <p:sldId id="642" r:id="rId12"/>
    <p:sldId id="643" r:id="rId13"/>
    <p:sldId id="647" r:id="rId14"/>
    <p:sldId id="631" r:id="rId15"/>
    <p:sldId id="657" r:id="rId16"/>
    <p:sldId id="653" r:id="rId17"/>
    <p:sldId id="655" r:id="rId18"/>
    <p:sldId id="656" r:id="rId19"/>
    <p:sldId id="650" r:id="rId20"/>
    <p:sldId id="651" r:id="rId21"/>
    <p:sldId id="658" r:id="rId22"/>
    <p:sldId id="640" r:id="rId23"/>
    <p:sldId id="659" r:id="rId24"/>
    <p:sldId id="663" r:id="rId25"/>
    <p:sldId id="660" r:id="rId26"/>
    <p:sldId id="662" r:id="rId27"/>
    <p:sldId id="62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0E"/>
    <a:srgbClr val="898989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05" d="100"/>
          <a:sy n="105" d="100"/>
        </p:scale>
        <p:origin x="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530\Desktop\plant%20based\consump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530\Desktop\plant%20based\beef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530\Downloads\psd%20(5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530\Desktop\plant%20based\ground%20beef%20price%20over%20tim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530\Desktop\plant%20based\pea%20acres%20convers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530\Desktop\plant%20based\pea%20acres%20convers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Beef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Sheet1!$A$8:$A$57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Sheet1!$B$8:$B$57</c:f>
              <c:numCache>
                <c:formatCode>General</c:formatCode>
                <c:ptCount val="50"/>
                <c:pt idx="0">
                  <c:v>84.4</c:v>
                </c:pt>
                <c:pt idx="1">
                  <c:v>83.9</c:v>
                </c:pt>
                <c:pt idx="2">
                  <c:v>85.3</c:v>
                </c:pt>
                <c:pt idx="3">
                  <c:v>80.5</c:v>
                </c:pt>
                <c:pt idx="4">
                  <c:v>85.6</c:v>
                </c:pt>
                <c:pt idx="5">
                  <c:v>88.2</c:v>
                </c:pt>
                <c:pt idx="6">
                  <c:v>94.1</c:v>
                </c:pt>
                <c:pt idx="7">
                  <c:v>91.5</c:v>
                </c:pt>
                <c:pt idx="8">
                  <c:v>87.1</c:v>
                </c:pt>
                <c:pt idx="9">
                  <c:v>77.900000000000006</c:v>
                </c:pt>
                <c:pt idx="10">
                  <c:v>76.400000000000006</c:v>
                </c:pt>
                <c:pt idx="11">
                  <c:v>77.2</c:v>
                </c:pt>
                <c:pt idx="12">
                  <c:v>76.900000000000006</c:v>
                </c:pt>
                <c:pt idx="13">
                  <c:v>78.5</c:v>
                </c:pt>
                <c:pt idx="14">
                  <c:v>78.3</c:v>
                </c:pt>
                <c:pt idx="15">
                  <c:v>79</c:v>
                </c:pt>
                <c:pt idx="16">
                  <c:v>78.7</c:v>
                </c:pt>
                <c:pt idx="17">
                  <c:v>73.7</c:v>
                </c:pt>
                <c:pt idx="18">
                  <c:v>72.5</c:v>
                </c:pt>
                <c:pt idx="19">
                  <c:v>68.900000000000006</c:v>
                </c:pt>
                <c:pt idx="20">
                  <c:v>67.5</c:v>
                </c:pt>
                <c:pt idx="21">
                  <c:v>66.400000000000006</c:v>
                </c:pt>
                <c:pt idx="22">
                  <c:v>65.900000000000006</c:v>
                </c:pt>
                <c:pt idx="23">
                  <c:v>64.400000000000006</c:v>
                </c:pt>
                <c:pt idx="24">
                  <c:v>66.099999999999994</c:v>
                </c:pt>
                <c:pt idx="25">
                  <c:v>66.400000000000006</c:v>
                </c:pt>
                <c:pt idx="26">
                  <c:v>67</c:v>
                </c:pt>
                <c:pt idx="27">
                  <c:v>65.5</c:v>
                </c:pt>
                <c:pt idx="28">
                  <c:v>66.5</c:v>
                </c:pt>
                <c:pt idx="29">
                  <c:v>67.3</c:v>
                </c:pt>
                <c:pt idx="30">
                  <c:v>67.5</c:v>
                </c:pt>
                <c:pt idx="31">
                  <c:v>66</c:v>
                </c:pt>
                <c:pt idx="32">
                  <c:v>67.5</c:v>
                </c:pt>
                <c:pt idx="33">
                  <c:v>64.8</c:v>
                </c:pt>
                <c:pt idx="34">
                  <c:v>65.900000000000006</c:v>
                </c:pt>
                <c:pt idx="35">
                  <c:v>65.400000000000006</c:v>
                </c:pt>
                <c:pt idx="36">
                  <c:v>65.7</c:v>
                </c:pt>
                <c:pt idx="37">
                  <c:v>65</c:v>
                </c:pt>
                <c:pt idx="38">
                  <c:v>62.1</c:v>
                </c:pt>
                <c:pt idx="39">
                  <c:v>60.8</c:v>
                </c:pt>
                <c:pt idx="40">
                  <c:v>59.3</c:v>
                </c:pt>
                <c:pt idx="41">
                  <c:v>56.9</c:v>
                </c:pt>
                <c:pt idx="42">
                  <c:v>57.1</c:v>
                </c:pt>
                <c:pt idx="43">
                  <c:v>56</c:v>
                </c:pt>
                <c:pt idx="44">
                  <c:v>53.9</c:v>
                </c:pt>
                <c:pt idx="45">
                  <c:v>53.8</c:v>
                </c:pt>
                <c:pt idx="46">
                  <c:v>56.5</c:v>
                </c:pt>
                <c:pt idx="47">
                  <c:v>56.9</c:v>
                </c:pt>
                <c:pt idx="48">
                  <c:v>57.2</c:v>
                </c:pt>
                <c:pt idx="49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91-428C-8391-9A440A70E44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Pork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Sheet1!$A$8:$A$57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Sheet1!$C$8:$C$57</c:f>
              <c:numCache>
                <c:formatCode>General</c:formatCode>
                <c:ptCount val="50"/>
                <c:pt idx="0">
                  <c:v>55.4</c:v>
                </c:pt>
                <c:pt idx="1">
                  <c:v>60.6</c:v>
                </c:pt>
                <c:pt idx="2">
                  <c:v>54.7</c:v>
                </c:pt>
                <c:pt idx="3">
                  <c:v>48.7</c:v>
                </c:pt>
                <c:pt idx="4">
                  <c:v>52.7</c:v>
                </c:pt>
                <c:pt idx="5">
                  <c:v>42.9</c:v>
                </c:pt>
                <c:pt idx="6">
                  <c:v>45.1</c:v>
                </c:pt>
                <c:pt idx="7">
                  <c:v>46.7</c:v>
                </c:pt>
                <c:pt idx="8">
                  <c:v>46.5</c:v>
                </c:pt>
                <c:pt idx="9">
                  <c:v>53.2</c:v>
                </c:pt>
                <c:pt idx="10">
                  <c:v>56.8</c:v>
                </c:pt>
                <c:pt idx="11">
                  <c:v>54.2</c:v>
                </c:pt>
                <c:pt idx="12">
                  <c:v>48.6</c:v>
                </c:pt>
                <c:pt idx="13">
                  <c:v>51.3</c:v>
                </c:pt>
                <c:pt idx="14">
                  <c:v>51</c:v>
                </c:pt>
                <c:pt idx="15">
                  <c:v>51.5</c:v>
                </c:pt>
                <c:pt idx="16">
                  <c:v>48.6</c:v>
                </c:pt>
                <c:pt idx="17">
                  <c:v>48.8</c:v>
                </c:pt>
                <c:pt idx="18">
                  <c:v>52.1</c:v>
                </c:pt>
                <c:pt idx="19">
                  <c:v>51.5</c:v>
                </c:pt>
                <c:pt idx="20">
                  <c:v>49.4</c:v>
                </c:pt>
                <c:pt idx="21">
                  <c:v>49.8</c:v>
                </c:pt>
                <c:pt idx="22">
                  <c:v>52.3</c:v>
                </c:pt>
                <c:pt idx="23">
                  <c:v>51.6</c:v>
                </c:pt>
                <c:pt idx="24">
                  <c:v>52.1</c:v>
                </c:pt>
                <c:pt idx="25">
                  <c:v>51.5</c:v>
                </c:pt>
                <c:pt idx="26">
                  <c:v>48.1</c:v>
                </c:pt>
                <c:pt idx="27">
                  <c:v>47.6</c:v>
                </c:pt>
                <c:pt idx="28">
                  <c:v>51.3</c:v>
                </c:pt>
                <c:pt idx="29">
                  <c:v>52.5</c:v>
                </c:pt>
                <c:pt idx="30">
                  <c:v>50.8</c:v>
                </c:pt>
                <c:pt idx="31">
                  <c:v>50</c:v>
                </c:pt>
                <c:pt idx="32">
                  <c:v>51.3</c:v>
                </c:pt>
                <c:pt idx="33">
                  <c:v>51.6</c:v>
                </c:pt>
                <c:pt idx="34">
                  <c:v>51</c:v>
                </c:pt>
                <c:pt idx="35">
                  <c:v>49.6</c:v>
                </c:pt>
                <c:pt idx="36">
                  <c:v>49</c:v>
                </c:pt>
                <c:pt idx="37">
                  <c:v>50.3</c:v>
                </c:pt>
                <c:pt idx="38">
                  <c:v>48.9</c:v>
                </c:pt>
                <c:pt idx="39">
                  <c:v>49.6</c:v>
                </c:pt>
                <c:pt idx="40">
                  <c:v>47.2</c:v>
                </c:pt>
                <c:pt idx="41">
                  <c:v>45.1</c:v>
                </c:pt>
                <c:pt idx="42">
                  <c:v>45.3</c:v>
                </c:pt>
                <c:pt idx="43">
                  <c:v>46.3</c:v>
                </c:pt>
                <c:pt idx="44">
                  <c:v>45.3</c:v>
                </c:pt>
                <c:pt idx="45">
                  <c:v>49.2</c:v>
                </c:pt>
                <c:pt idx="46">
                  <c:v>50.1</c:v>
                </c:pt>
                <c:pt idx="47">
                  <c:v>50.1</c:v>
                </c:pt>
                <c:pt idx="48">
                  <c:v>50.9</c:v>
                </c:pt>
                <c:pt idx="49">
                  <c:v>52.3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91-428C-8391-9A440A70E44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Poultry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Sheet1!$A$8:$A$57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Sheet1!$D$8:$D$57</c:f>
              <c:numCache>
                <c:formatCode>General</c:formatCode>
                <c:ptCount val="50"/>
                <c:pt idx="0">
                  <c:v>48.2</c:v>
                </c:pt>
                <c:pt idx="1">
                  <c:v>48.5</c:v>
                </c:pt>
                <c:pt idx="2">
                  <c:v>50.4</c:v>
                </c:pt>
                <c:pt idx="3">
                  <c:v>48.2</c:v>
                </c:pt>
                <c:pt idx="4">
                  <c:v>48.4</c:v>
                </c:pt>
                <c:pt idx="5">
                  <c:v>47</c:v>
                </c:pt>
                <c:pt idx="6">
                  <c:v>50.9</c:v>
                </c:pt>
                <c:pt idx="7">
                  <c:v>51.4</c:v>
                </c:pt>
                <c:pt idx="8">
                  <c:v>53.4</c:v>
                </c:pt>
                <c:pt idx="9">
                  <c:v>56.9</c:v>
                </c:pt>
                <c:pt idx="10">
                  <c:v>57.6</c:v>
                </c:pt>
                <c:pt idx="11">
                  <c:v>59.3</c:v>
                </c:pt>
                <c:pt idx="12">
                  <c:v>59.5</c:v>
                </c:pt>
                <c:pt idx="13">
                  <c:v>60</c:v>
                </c:pt>
                <c:pt idx="14">
                  <c:v>61.9</c:v>
                </c:pt>
                <c:pt idx="15">
                  <c:v>64.099999999999994</c:v>
                </c:pt>
                <c:pt idx="16">
                  <c:v>66</c:v>
                </c:pt>
                <c:pt idx="17">
                  <c:v>71.3</c:v>
                </c:pt>
                <c:pt idx="18">
                  <c:v>72.400000000000006</c:v>
                </c:pt>
                <c:pt idx="19">
                  <c:v>74.400000000000006</c:v>
                </c:pt>
                <c:pt idx="20">
                  <c:v>78.099999999999994</c:v>
                </c:pt>
                <c:pt idx="21">
                  <c:v>80.7</c:v>
                </c:pt>
                <c:pt idx="22">
                  <c:v>84.2</c:v>
                </c:pt>
                <c:pt idx="23">
                  <c:v>86.5</c:v>
                </c:pt>
                <c:pt idx="24">
                  <c:v>87.3</c:v>
                </c:pt>
                <c:pt idx="25">
                  <c:v>86.5</c:v>
                </c:pt>
                <c:pt idx="26">
                  <c:v>87.8</c:v>
                </c:pt>
                <c:pt idx="27">
                  <c:v>88.6</c:v>
                </c:pt>
                <c:pt idx="28">
                  <c:v>89.5</c:v>
                </c:pt>
                <c:pt idx="29">
                  <c:v>93.9</c:v>
                </c:pt>
                <c:pt idx="30">
                  <c:v>94.7</c:v>
                </c:pt>
                <c:pt idx="31">
                  <c:v>94.6</c:v>
                </c:pt>
                <c:pt idx="32">
                  <c:v>98.7</c:v>
                </c:pt>
                <c:pt idx="33">
                  <c:v>99.5</c:v>
                </c:pt>
                <c:pt idx="34">
                  <c:v>101.6</c:v>
                </c:pt>
                <c:pt idx="35">
                  <c:v>103.1</c:v>
                </c:pt>
                <c:pt idx="36">
                  <c:v>103.8</c:v>
                </c:pt>
                <c:pt idx="37">
                  <c:v>103</c:v>
                </c:pt>
                <c:pt idx="38">
                  <c:v>101.4</c:v>
                </c:pt>
                <c:pt idx="39">
                  <c:v>96.9</c:v>
                </c:pt>
                <c:pt idx="40">
                  <c:v>98.8</c:v>
                </c:pt>
                <c:pt idx="41">
                  <c:v>99.3</c:v>
                </c:pt>
                <c:pt idx="42">
                  <c:v>96.7</c:v>
                </c:pt>
                <c:pt idx="43">
                  <c:v>98.2</c:v>
                </c:pt>
                <c:pt idx="44">
                  <c:v>99.6</c:v>
                </c:pt>
                <c:pt idx="45">
                  <c:v>105.2</c:v>
                </c:pt>
                <c:pt idx="46">
                  <c:v>107.6</c:v>
                </c:pt>
                <c:pt idx="47">
                  <c:v>108.5</c:v>
                </c:pt>
                <c:pt idx="48">
                  <c:v>110</c:v>
                </c:pt>
                <c:pt idx="49">
                  <c:v>112.2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91-428C-8391-9A440A70E443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Sheet1!$A$8:$A$57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Sheet1!$E$8:$E$57</c:f>
              <c:numCache>
                <c:formatCode>General</c:formatCode>
                <c:ptCount val="50"/>
                <c:pt idx="0">
                  <c:v>193.3</c:v>
                </c:pt>
                <c:pt idx="1">
                  <c:v>198.1</c:v>
                </c:pt>
                <c:pt idx="2">
                  <c:v>195.2</c:v>
                </c:pt>
                <c:pt idx="3">
                  <c:v>181.3</c:v>
                </c:pt>
                <c:pt idx="4">
                  <c:v>190.7</c:v>
                </c:pt>
                <c:pt idx="5">
                  <c:v>183.3</c:v>
                </c:pt>
                <c:pt idx="6">
                  <c:v>195.1</c:v>
                </c:pt>
                <c:pt idx="7">
                  <c:v>194.3</c:v>
                </c:pt>
                <c:pt idx="8">
                  <c:v>190.9</c:v>
                </c:pt>
                <c:pt idx="9">
                  <c:v>191</c:v>
                </c:pt>
                <c:pt idx="10">
                  <c:v>193.7</c:v>
                </c:pt>
                <c:pt idx="11">
                  <c:v>193.7</c:v>
                </c:pt>
                <c:pt idx="12">
                  <c:v>188.1</c:v>
                </c:pt>
                <c:pt idx="13">
                  <c:v>193</c:v>
                </c:pt>
                <c:pt idx="14">
                  <c:v>194.5</c:v>
                </c:pt>
                <c:pt idx="15">
                  <c:v>197.9</c:v>
                </c:pt>
                <c:pt idx="16">
                  <c:v>196.5</c:v>
                </c:pt>
                <c:pt idx="17">
                  <c:v>196.6</c:v>
                </c:pt>
                <c:pt idx="18">
                  <c:v>199.7</c:v>
                </c:pt>
                <c:pt idx="19">
                  <c:v>197.4</c:v>
                </c:pt>
                <c:pt idx="20">
                  <c:v>197.5</c:v>
                </c:pt>
                <c:pt idx="21">
                  <c:v>199.3</c:v>
                </c:pt>
                <c:pt idx="22">
                  <c:v>204.8</c:v>
                </c:pt>
                <c:pt idx="23">
                  <c:v>204.7</c:v>
                </c:pt>
                <c:pt idx="24">
                  <c:v>207.7</c:v>
                </c:pt>
                <c:pt idx="25">
                  <c:v>206.5</c:v>
                </c:pt>
                <c:pt idx="26">
                  <c:v>205.2</c:v>
                </c:pt>
                <c:pt idx="27">
                  <c:v>203.8</c:v>
                </c:pt>
                <c:pt idx="28">
                  <c:v>209.2</c:v>
                </c:pt>
                <c:pt idx="29">
                  <c:v>215.6</c:v>
                </c:pt>
                <c:pt idx="30">
                  <c:v>214.9</c:v>
                </c:pt>
                <c:pt idx="31">
                  <c:v>212.3</c:v>
                </c:pt>
                <c:pt idx="32">
                  <c:v>219.3</c:v>
                </c:pt>
                <c:pt idx="33">
                  <c:v>217.6</c:v>
                </c:pt>
                <c:pt idx="34">
                  <c:v>220.2</c:v>
                </c:pt>
                <c:pt idx="35">
                  <c:v>219.6</c:v>
                </c:pt>
                <c:pt idx="36">
                  <c:v>219.9</c:v>
                </c:pt>
                <c:pt idx="37">
                  <c:v>219.8</c:v>
                </c:pt>
                <c:pt idx="38">
                  <c:v>213.9</c:v>
                </c:pt>
                <c:pt idx="39">
                  <c:v>208.6</c:v>
                </c:pt>
                <c:pt idx="40">
                  <c:v>206.7</c:v>
                </c:pt>
                <c:pt idx="41">
                  <c:v>202.5</c:v>
                </c:pt>
                <c:pt idx="42">
                  <c:v>200.2</c:v>
                </c:pt>
                <c:pt idx="43">
                  <c:v>201.7</c:v>
                </c:pt>
                <c:pt idx="44">
                  <c:v>200</c:v>
                </c:pt>
                <c:pt idx="45">
                  <c:v>209.4</c:v>
                </c:pt>
                <c:pt idx="46">
                  <c:v>214.5</c:v>
                </c:pt>
                <c:pt idx="47">
                  <c:v>216.8</c:v>
                </c:pt>
                <c:pt idx="48">
                  <c:v>219.5</c:v>
                </c:pt>
                <c:pt idx="49">
                  <c:v>223.7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91-428C-8391-9A440A70E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2572927"/>
        <c:axId val="1442576255"/>
      </c:lineChart>
      <c:catAx>
        <c:axId val="14425729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442576255"/>
        <c:crosses val="autoZero"/>
        <c:auto val="1"/>
        <c:lblAlgn val="ctr"/>
        <c:lblOffset val="100"/>
        <c:noMultiLvlLbl val="0"/>
      </c:catAx>
      <c:valAx>
        <c:axId val="144257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dirty="0" smtClean="0"/>
                  <a:t>Consumption </a:t>
                </a:r>
                <a:r>
                  <a:rPr lang="en-US" dirty="0"/>
                  <a:t>(</a:t>
                </a:r>
                <a:r>
                  <a:rPr lang="en-US" dirty="0" err="1"/>
                  <a:t>lbs</a:t>
                </a:r>
                <a:r>
                  <a:rPr lang="en-US" dirty="0"/>
                  <a:t>/capita)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44257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aseline="0">
          <a:solidFill>
            <a:schemeClr val="tx1"/>
          </a:solidFill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Production (billion lbs)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Sheet1!$B$2:$B$51</c:f>
              <c:numCache>
                <c:formatCode>General</c:formatCode>
                <c:ptCount val="50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2002</c:v>
                </c:pt>
                <c:pt idx="18">
                  <c:v>2001</c:v>
                </c:pt>
                <c:pt idx="19">
                  <c:v>2000</c:v>
                </c:pt>
                <c:pt idx="20">
                  <c:v>1999</c:v>
                </c:pt>
                <c:pt idx="21">
                  <c:v>1998</c:v>
                </c:pt>
                <c:pt idx="22">
                  <c:v>1997</c:v>
                </c:pt>
                <c:pt idx="23">
                  <c:v>1996</c:v>
                </c:pt>
                <c:pt idx="24">
                  <c:v>1995</c:v>
                </c:pt>
                <c:pt idx="25">
                  <c:v>1994</c:v>
                </c:pt>
                <c:pt idx="26">
                  <c:v>1993</c:v>
                </c:pt>
                <c:pt idx="27">
                  <c:v>1992</c:v>
                </c:pt>
                <c:pt idx="28">
                  <c:v>1991</c:v>
                </c:pt>
                <c:pt idx="29">
                  <c:v>1990</c:v>
                </c:pt>
                <c:pt idx="30">
                  <c:v>1989</c:v>
                </c:pt>
                <c:pt idx="31">
                  <c:v>1988</c:v>
                </c:pt>
                <c:pt idx="32">
                  <c:v>1987</c:v>
                </c:pt>
                <c:pt idx="33">
                  <c:v>1986</c:v>
                </c:pt>
                <c:pt idx="34">
                  <c:v>1985</c:v>
                </c:pt>
                <c:pt idx="35">
                  <c:v>1984</c:v>
                </c:pt>
                <c:pt idx="36">
                  <c:v>1983</c:v>
                </c:pt>
                <c:pt idx="37">
                  <c:v>1982</c:v>
                </c:pt>
                <c:pt idx="38">
                  <c:v>1981</c:v>
                </c:pt>
                <c:pt idx="39">
                  <c:v>1980</c:v>
                </c:pt>
                <c:pt idx="40">
                  <c:v>1979</c:v>
                </c:pt>
                <c:pt idx="41">
                  <c:v>1978</c:v>
                </c:pt>
                <c:pt idx="42">
                  <c:v>1977</c:v>
                </c:pt>
                <c:pt idx="43">
                  <c:v>1976</c:v>
                </c:pt>
                <c:pt idx="44">
                  <c:v>1975</c:v>
                </c:pt>
                <c:pt idx="45">
                  <c:v>1974</c:v>
                </c:pt>
                <c:pt idx="46">
                  <c:v>1973</c:v>
                </c:pt>
                <c:pt idx="47">
                  <c:v>1972</c:v>
                </c:pt>
                <c:pt idx="48">
                  <c:v>1971</c:v>
                </c:pt>
                <c:pt idx="49">
                  <c:v>1970</c:v>
                </c:pt>
              </c:numCache>
            </c:numRef>
          </c:cat>
          <c:val>
            <c:numRef>
              <c:f>Sheet1!$U$2:$U$51</c:f>
              <c:numCache>
                <c:formatCode>General</c:formatCode>
                <c:ptCount val="50"/>
                <c:pt idx="0">
                  <c:v>27.224299999999999</c:v>
                </c:pt>
                <c:pt idx="1">
                  <c:v>26.938700000000001</c:v>
                </c:pt>
                <c:pt idx="2">
                  <c:v>26.250699999999998</c:v>
                </c:pt>
                <c:pt idx="3">
                  <c:v>25.2881</c:v>
                </c:pt>
                <c:pt idx="4">
                  <c:v>23.760300000000001</c:v>
                </c:pt>
                <c:pt idx="5">
                  <c:v>24.314499999999999</c:v>
                </c:pt>
                <c:pt idx="6">
                  <c:v>25.789899999999999</c:v>
                </c:pt>
                <c:pt idx="7">
                  <c:v>25.9894</c:v>
                </c:pt>
                <c:pt idx="8">
                  <c:v>26.270399999999999</c:v>
                </c:pt>
                <c:pt idx="9">
                  <c:v>26.389199999999999</c:v>
                </c:pt>
                <c:pt idx="10">
                  <c:v>26.0563</c:v>
                </c:pt>
                <c:pt idx="11">
                  <c:v>26.656600000000001</c:v>
                </c:pt>
                <c:pt idx="12">
                  <c:v>26.523499999999999</c:v>
                </c:pt>
                <c:pt idx="13">
                  <c:v>26.2562</c:v>
                </c:pt>
                <c:pt idx="14">
                  <c:v>24.786200000000001</c:v>
                </c:pt>
                <c:pt idx="15">
                  <c:v>24.649000000000001</c:v>
                </c:pt>
                <c:pt idx="16">
                  <c:v>26.34</c:v>
                </c:pt>
                <c:pt idx="17">
                  <c:v>27.193000000000001</c:v>
                </c:pt>
                <c:pt idx="18">
                  <c:v>26.213000000000001</c:v>
                </c:pt>
                <c:pt idx="19">
                  <c:v>26.887</c:v>
                </c:pt>
                <c:pt idx="20">
                  <c:v>26.492000000000001</c:v>
                </c:pt>
                <c:pt idx="21">
                  <c:v>25.76</c:v>
                </c:pt>
                <c:pt idx="22">
                  <c:v>25.49</c:v>
                </c:pt>
                <c:pt idx="23">
                  <c:v>25.527000000000001</c:v>
                </c:pt>
                <c:pt idx="24">
                  <c:v>25.224</c:v>
                </c:pt>
                <c:pt idx="25">
                  <c:v>24.385999999999999</c:v>
                </c:pt>
                <c:pt idx="26">
                  <c:v>23.048999999999999</c:v>
                </c:pt>
                <c:pt idx="27">
                  <c:v>23.085999999999999</c:v>
                </c:pt>
                <c:pt idx="28">
                  <c:v>22.917000000000002</c:v>
                </c:pt>
                <c:pt idx="29">
                  <c:v>22.742999999999999</c:v>
                </c:pt>
                <c:pt idx="30">
                  <c:v>23.088000000000001</c:v>
                </c:pt>
                <c:pt idx="31">
                  <c:v>23.59</c:v>
                </c:pt>
                <c:pt idx="32">
                  <c:v>23.565999999999999</c:v>
                </c:pt>
                <c:pt idx="33">
                  <c:v>24.370999999999999</c:v>
                </c:pt>
                <c:pt idx="34">
                  <c:v>23.728000000000002</c:v>
                </c:pt>
                <c:pt idx="35">
                  <c:v>23.596</c:v>
                </c:pt>
                <c:pt idx="36">
                  <c:v>23.241</c:v>
                </c:pt>
                <c:pt idx="37">
                  <c:v>22.536000000000001</c:v>
                </c:pt>
                <c:pt idx="38">
                  <c:v>22.388999999999999</c:v>
                </c:pt>
                <c:pt idx="39">
                  <c:v>21.643999999999998</c:v>
                </c:pt>
                <c:pt idx="40">
                  <c:v>21.446000000000002</c:v>
                </c:pt>
                <c:pt idx="41">
                  <c:v>24.242000000000001</c:v>
                </c:pt>
                <c:pt idx="42">
                  <c:v>25.279</c:v>
                </c:pt>
                <c:pt idx="43">
                  <c:v>25.969000000000001</c:v>
                </c:pt>
                <c:pt idx="44">
                  <c:v>23.975999999999999</c:v>
                </c:pt>
                <c:pt idx="45">
                  <c:v>23.138000000000002</c:v>
                </c:pt>
                <c:pt idx="46">
                  <c:v>21.277000000000001</c:v>
                </c:pt>
                <c:pt idx="47">
                  <c:v>22.381</c:v>
                </c:pt>
                <c:pt idx="48">
                  <c:v>21.87</c:v>
                </c:pt>
                <c:pt idx="49">
                  <c:v>21.651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2E-4F80-9106-B9AA90521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202319"/>
        <c:axId val="1623210639"/>
      </c:lineChart>
      <c:lineChart>
        <c:grouping val="standard"/>
        <c:varyColors val="0"/>
        <c:ser>
          <c:idx val="1"/>
          <c:order val="1"/>
          <c:tx>
            <c:strRef>
              <c:f>Sheet1!$V$1</c:f>
              <c:strCache>
                <c:ptCount val="1"/>
                <c:pt idx="0">
                  <c:v>Inventory (million head)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Sheet1!$B$2:$B$51</c:f>
              <c:numCache>
                <c:formatCode>General</c:formatCode>
                <c:ptCount val="50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2002</c:v>
                </c:pt>
                <c:pt idx="18">
                  <c:v>2001</c:v>
                </c:pt>
                <c:pt idx="19">
                  <c:v>2000</c:v>
                </c:pt>
                <c:pt idx="20">
                  <c:v>1999</c:v>
                </c:pt>
                <c:pt idx="21">
                  <c:v>1998</c:v>
                </c:pt>
                <c:pt idx="22">
                  <c:v>1997</c:v>
                </c:pt>
                <c:pt idx="23">
                  <c:v>1996</c:v>
                </c:pt>
                <c:pt idx="24">
                  <c:v>1995</c:v>
                </c:pt>
                <c:pt idx="25">
                  <c:v>1994</c:v>
                </c:pt>
                <c:pt idx="26">
                  <c:v>1993</c:v>
                </c:pt>
                <c:pt idx="27">
                  <c:v>1992</c:v>
                </c:pt>
                <c:pt idx="28">
                  <c:v>1991</c:v>
                </c:pt>
                <c:pt idx="29">
                  <c:v>1990</c:v>
                </c:pt>
                <c:pt idx="30">
                  <c:v>1989</c:v>
                </c:pt>
                <c:pt idx="31">
                  <c:v>1988</c:v>
                </c:pt>
                <c:pt idx="32">
                  <c:v>1987</c:v>
                </c:pt>
                <c:pt idx="33">
                  <c:v>1986</c:v>
                </c:pt>
                <c:pt idx="34">
                  <c:v>1985</c:v>
                </c:pt>
                <c:pt idx="35">
                  <c:v>1984</c:v>
                </c:pt>
                <c:pt idx="36">
                  <c:v>1983</c:v>
                </c:pt>
                <c:pt idx="37">
                  <c:v>1982</c:v>
                </c:pt>
                <c:pt idx="38">
                  <c:v>1981</c:v>
                </c:pt>
                <c:pt idx="39">
                  <c:v>1980</c:v>
                </c:pt>
                <c:pt idx="40">
                  <c:v>1979</c:v>
                </c:pt>
                <c:pt idx="41">
                  <c:v>1978</c:v>
                </c:pt>
                <c:pt idx="42">
                  <c:v>1977</c:v>
                </c:pt>
                <c:pt idx="43">
                  <c:v>1976</c:v>
                </c:pt>
                <c:pt idx="44">
                  <c:v>1975</c:v>
                </c:pt>
                <c:pt idx="45">
                  <c:v>1974</c:v>
                </c:pt>
                <c:pt idx="46">
                  <c:v>1973</c:v>
                </c:pt>
                <c:pt idx="47">
                  <c:v>1972</c:v>
                </c:pt>
                <c:pt idx="48">
                  <c:v>1971</c:v>
                </c:pt>
                <c:pt idx="49">
                  <c:v>1970</c:v>
                </c:pt>
              </c:numCache>
            </c:numRef>
          </c:cat>
          <c:val>
            <c:numRef>
              <c:f>Sheet1!$V$2:$V$51</c:f>
              <c:numCache>
                <c:formatCode>General</c:formatCode>
                <c:ptCount val="50"/>
                <c:pt idx="0">
                  <c:v>31.6907</c:v>
                </c:pt>
                <c:pt idx="1">
                  <c:v>31.466200000000001</c:v>
                </c:pt>
                <c:pt idx="2">
                  <c:v>31.1707</c:v>
                </c:pt>
                <c:pt idx="3">
                  <c:v>30.163799999999998</c:v>
                </c:pt>
                <c:pt idx="4">
                  <c:v>29.332100000000001</c:v>
                </c:pt>
                <c:pt idx="5">
                  <c:v>28.956399999999999</c:v>
                </c:pt>
                <c:pt idx="6">
                  <c:v>29.6313</c:v>
                </c:pt>
                <c:pt idx="7">
                  <c:v>30.2819</c:v>
                </c:pt>
                <c:pt idx="8">
                  <c:v>30.912600000000001</c:v>
                </c:pt>
                <c:pt idx="9">
                  <c:v>31.439900000000002</c:v>
                </c:pt>
                <c:pt idx="10">
                  <c:v>31.793800000000001</c:v>
                </c:pt>
                <c:pt idx="11">
                  <c:v>32.4345</c:v>
                </c:pt>
                <c:pt idx="12">
                  <c:v>32.644199999999998</c:v>
                </c:pt>
                <c:pt idx="13">
                  <c:v>32.702500000000001</c:v>
                </c:pt>
                <c:pt idx="14">
                  <c:v>32.674399999999999</c:v>
                </c:pt>
                <c:pt idx="15">
                  <c:v>32.531300000000002</c:v>
                </c:pt>
                <c:pt idx="16">
                  <c:v>32.9833</c:v>
                </c:pt>
                <c:pt idx="17">
                  <c:v>33.133699999999997</c:v>
                </c:pt>
                <c:pt idx="18">
                  <c:v>33.398200000000003</c:v>
                </c:pt>
                <c:pt idx="19">
                  <c:v>33.575000000000003</c:v>
                </c:pt>
                <c:pt idx="20">
                  <c:v>33.750399999999999</c:v>
                </c:pt>
                <c:pt idx="21">
                  <c:v>33.884999999999998</c:v>
                </c:pt>
                <c:pt idx="22">
                  <c:v>34.457900000000002</c:v>
                </c:pt>
                <c:pt idx="23">
                  <c:v>35.3187</c:v>
                </c:pt>
                <c:pt idx="24">
                  <c:v>35.190300000000001</c:v>
                </c:pt>
                <c:pt idx="25">
                  <c:v>34.602899999999998</c:v>
                </c:pt>
                <c:pt idx="26">
                  <c:v>33.364899999999999</c:v>
                </c:pt>
                <c:pt idx="27">
                  <c:v>33.006799999999998</c:v>
                </c:pt>
                <c:pt idx="28">
                  <c:v>32.519799999999996</c:v>
                </c:pt>
                <c:pt idx="29">
                  <c:v>32.454700000000003</c:v>
                </c:pt>
                <c:pt idx="30">
                  <c:v>32.4876</c:v>
                </c:pt>
                <c:pt idx="31">
                  <c:v>33.182600000000001</c:v>
                </c:pt>
                <c:pt idx="32">
                  <c:v>33.945399999999999</c:v>
                </c:pt>
                <c:pt idx="33">
                  <c:v>33.753300000000003</c:v>
                </c:pt>
                <c:pt idx="34">
                  <c:v>35.405500000000004</c:v>
                </c:pt>
                <c:pt idx="35">
                  <c:v>37.483899999999998</c:v>
                </c:pt>
                <c:pt idx="36">
                  <c:v>37.939599999999999</c:v>
                </c:pt>
                <c:pt idx="37">
                  <c:v>39.229599999999998</c:v>
                </c:pt>
                <c:pt idx="38">
                  <c:v>38.773099999999999</c:v>
                </c:pt>
                <c:pt idx="39">
                  <c:v>37.107399999999998</c:v>
                </c:pt>
                <c:pt idx="40">
                  <c:v>37.061799999999998</c:v>
                </c:pt>
                <c:pt idx="41">
                  <c:v>38.738399999999999</c:v>
                </c:pt>
                <c:pt idx="42">
                  <c:v>41.443399999999997</c:v>
                </c:pt>
                <c:pt idx="43">
                  <c:v>43.900599999999997</c:v>
                </c:pt>
                <c:pt idx="44">
                  <c:v>45.711799999999997</c:v>
                </c:pt>
                <c:pt idx="45">
                  <c:v>43.181699999999999</c:v>
                </c:pt>
                <c:pt idx="46">
                  <c:v>40.931600000000003</c:v>
                </c:pt>
                <c:pt idx="47">
                  <c:v>38.809600000000003</c:v>
                </c:pt>
                <c:pt idx="48">
                  <c:v>37.877600000000001</c:v>
                </c:pt>
                <c:pt idx="49">
                  <c:v>36.689599999999999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2E-4F80-9106-B9AA90521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3194079"/>
        <c:axId val="1663175775"/>
      </c:lineChart>
      <c:catAx>
        <c:axId val="1623202319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210639"/>
        <c:crosses val="autoZero"/>
        <c:auto val="1"/>
        <c:lblAlgn val="ctr"/>
        <c:lblOffset val="100"/>
        <c:noMultiLvlLbl val="0"/>
      </c:catAx>
      <c:valAx>
        <c:axId val="1623210639"/>
        <c:scaling>
          <c:orientation val="minMax"/>
          <c:min val="2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Production (billion 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202319"/>
        <c:crosses val="autoZero"/>
        <c:crossBetween val="between"/>
      </c:valAx>
      <c:valAx>
        <c:axId val="1663175775"/>
        <c:scaling>
          <c:orientation val="minMax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Inventory (million head)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94079"/>
        <c:crosses val="max"/>
        <c:crossBetween val="between"/>
      </c:valAx>
      <c:catAx>
        <c:axId val="1663194079"/>
        <c:scaling>
          <c:orientation val="maxMin"/>
        </c:scaling>
        <c:delete val="1"/>
        <c:axPos val="t"/>
        <c:numFmt formatCode="General" sourceLinked="1"/>
        <c:majorTickMark val="out"/>
        <c:minorTickMark val="none"/>
        <c:tickLblPos val="nextTo"/>
        <c:crossAx val="1663175775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'psd (5)'!$D$1</c:f>
              <c:strCache>
                <c:ptCount val="1"/>
                <c:pt idx="0">
                  <c:v>Inventory (million head)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'psd (5)'!$C$2:$C$8</c:f>
              <c:strCache>
                <c:ptCount val="7"/>
                <c:pt idx="0">
                  <c:v>Mexico</c:v>
                </c:pt>
                <c:pt idx="1">
                  <c:v>Australia</c:v>
                </c:pt>
                <c:pt idx="2">
                  <c:v>Argentina</c:v>
                </c:pt>
                <c:pt idx="3">
                  <c:v>China</c:v>
                </c:pt>
                <c:pt idx="4">
                  <c:v>European Union</c:v>
                </c:pt>
                <c:pt idx="5">
                  <c:v>Brazil</c:v>
                </c:pt>
                <c:pt idx="6">
                  <c:v>United States</c:v>
                </c:pt>
              </c:strCache>
            </c:strRef>
          </c:cat>
          <c:val>
            <c:numRef>
              <c:f>'psd (5)'!$D$2:$D$8</c:f>
              <c:numCache>
                <c:formatCode>#,##0</c:formatCode>
                <c:ptCount val="7"/>
                <c:pt idx="0">
                  <c:v>7.7</c:v>
                </c:pt>
                <c:pt idx="1">
                  <c:v>11</c:v>
                </c:pt>
                <c:pt idx="2">
                  <c:v>21.78</c:v>
                </c:pt>
                <c:pt idx="3">
                  <c:v>52.5</c:v>
                </c:pt>
                <c:pt idx="4">
                  <c:v>12.222</c:v>
                </c:pt>
                <c:pt idx="5">
                  <c:v>57.2</c:v>
                </c:pt>
                <c:pt idx="6">
                  <c:v>31.690999999999999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A-4E91-A2A4-5F61398194A1}"/>
            </c:ext>
          </c:extLst>
        </c:ser>
        <c:ser>
          <c:idx val="1"/>
          <c:order val="1"/>
          <c:tx>
            <c:strRef>
              <c:f>'psd (5)'!$E$1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'psd (5)'!$C$2:$C$8</c:f>
              <c:strCache>
                <c:ptCount val="7"/>
                <c:pt idx="0">
                  <c:v>Mexico</c:v>
                </c:pt>
                <c:pt idx="1">
                  <c:v>Australia</c:v>
                </c:pt>
                <c:pt idx="2">
                  <c:v>Argentina</c:v>
                </c:pt>
                <c:pt idx="3">
                  <c:v>China</c:v>
                </c:pt>
                <c:pt idx="4">
                  <c:v>European Union</c:v>
                </c:pt>
                <c:pt idx="5">
                  <c:v>Brazil</c:v>
                </c:pt>
                <c:pt idx="6">
                  <c:v>United States</c:v>
                </c:pt>
              </c:strCache>
            </c:strRef>
          </c:cat>
          <c:val>
            <c:numRef>
              <c:f>'psd (5)'!$E$2:$E$8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D3EA-4E91-A2A4-5F6139819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6728575"/>
        <c:axId val="1616732735"/>
      </c:barChart>
      <c:barChart>
        <c:barDir val="col"/>
        <c:grouping val="clustered"/>
        <c:varyColors val="0"/>
        <c:ser>
          <c:idx val="2"/>
          <c:order val="2"/>
          <c:tx>
            <c:strRef>
              <c:f>'psd (5)'!$F$1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'psd (5)'!$C$2:$C$8</c:f>
              <c:strCache>
                <c:ptCount val="7"/>
                <c:pt idx="0">
                  <c:v>Mexico</c:v>
                </c:pt>
                <c:pt idx="1">
                  <c:v>Australia</c:v>
                </c:pt>
                <c:pt idx="2">
                  <c:v>Argentina</c:v>
                </c:pt>
                <c:pt idx="3">
                  <c:v>China</c:v>
                </c:pt>
                <c:pt idx="4">
                  <c:v>European Union</c:v>
                </c:pt>
                <c:pt idx="5">
                  <c:v>Brazil</c:v>
                </c:pt>
                <c:pt idx="6">
                  <c:v>United States</c:v>
                </c:pt>
              </c:strCache>
            </c:strRef>
          </c:cat>
          <c:val>
            <c:numRef>
              <c:f>'psd (5)'!$F$2:$F$8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D3EA-4E91-A2A4-5F61398194A1}"/>
            </c:ext>
          </c:extLst>
        </c:ser>
        <c:ser>
          <c:idx val="3"/>
          <c:order val="3"/>
          <c:tx>
            <c:strRef>
              <c:f>'psd (5)'!$G$1</c:f>
              <c:strCache>
                <c:ptCount val="1"/>
                <c:pt idx="0">
                  <c:v>Production(million MT)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'psd (5)'!$C$2:$C$8</c:f>
              <c:strCache>
                <c:ptCount val="7"/>
                <c:pt idx="0">
                  <c:v>Mexico</c:v>
                </c:pt>
                <c:pt idx="1">
                  <c:v>Australia</c:v>
                </c:pt>
                <c:pt idx="2">
                  <c:v>Argentina</c:v>
                </c:pt>
                <c:pt idx="3">
                  <c:v>China</c:v>
                </c:pt>
                <c:pt idx="4">
                  <c:v>European Union</c:v>
                </c:pt>
                <c:pt idx="5">
                  <c:v>Brazil</c:v>
                </c:pt>
                <c:pt idx="6">
                  <c:v>United States</c:v>
                </c:pt>
              </c:strCache>
            </c:strRef>
          </c:cat>
          <c:val>
            <c:numRef>
              <c:f>'psd (5)'!$G$2:$G$8</c:f>
              <c:numCache>
                <c:formatCode>#,##0</c:formatCode>
                <c:ptCount val="7"/>
                <c:pt idx="0">
                  <c:v>2.0299999999999998</c:v>
                </c:pt>
                <c:pt idx="1">
                  <c:v>2.4319999999999999</c:v>
                </c:pt>
                <c:pt idx="2">
                  <c:v>3.12</c:v>
                </c:pt>
                <c:pt idx="3">
                  <c:v>6.67</c:v>
                </c:pt>
                <c:pt idx="4">
                  <c:v>7.9</c:v>
                </c:pt>
                <c:pt idx="5">
                  <c:v>10.199999999999999</c:v>
                </c:pt>
                <c:pt idx="6">
                  <c:v>12.381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A-4E91-A2A4-5F6139819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6726911"/>
        <c:axId val="1616724415"/>
      </c:barChart>
      <c:catAx>
        <c:axId val="1616728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Country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732735"/>
        <c:crosses val="autoZero"/>
        <c:auto val="1"/>
        <c:lblAlgn val="ctr"/>
        <c:lblOffset val="100"/>
        <c:noMultiLvlLbl val="0"/>
      </c:catAx>
      <c:valAx>
        <c:axId val="161673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Inventory (million head)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728575"/>
        <c:crosses val="autoZero"/>
        <c:crossBetween val="between"/>
      </c:valAx>
      <c:valAx>
        <c:axId val="1616724415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Production (million MT)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726911"/>
        <c:crosses val="max"/>
        <c:crossBetween val="between"/>
      </c:valAx>
      <c:catAx>
        <c:axId val="16167269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67244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'BLS Data Series'!$C$25</c:f>
              <c:strCache>
                <c:ptCount val="1"/>
                <c:pt idx="0">
                  <c:v>All Ground Beef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'BLS Data Series'!$A$26:$B$150</c:f>
              <c:multiLvlStrCache>
                <c:ptCount val="12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Apr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Aug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Dec</c:v>
                  </c:pt>
                  <c:pt idx="120">
                    <c:v>Jan</c:v>
                  </c:pt>
                  <c:pt idx="121">
                    <c:v>Feb</c:v>
                  </c:pt>
                  <c:pt idx="122">
                    <c:v>Mar</c:v>
                  </c:pt>
                  <c:pt idx="123">
                    <c:v>Apr</c:v>
                  </c:pt>
                  <c:pt idx="124">
                    <c:v>May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  <c:pt idx="120">
                    <c:v>2020</c:v>
                  </c:pt>
                </c:lvl>
              </c:multiLvlStrCache>
            </c:multiLvlStrRef>
          </c:cat>
          <c:val>
            <c:numRef>
              <c:f>'BLS Data Series'!$C$26:$C$150</c:f>
              <c:numCache>
                <c:formatCode>#0.000</c:formatCode>
                <c:ptCount val="125"/>
                <c:pt idx="0">
                  <c:v>3.0649999999999999</c:v>
                </c:pt>
                <c:pt idx="1">
                  <c:v>3.113</c:v>
                </c:pt>
                <c:pt idx="2">
                  <c:v>3.0990000000000002</c:v>
                </c:pt>
                <c:pt idx="3">
                  <c:v>3.15</c:v>
                </c:pt>
                <c:pt idx="4">
                  <c:v>3.16</c:v>
                </c:pt>
                <c:pt idx="5">
                  <c:v>3.2269999999999999</c:v>
                </c:pt>
                <c:pt idx="6">
                  <c:v>3.2250000000000001</c:v>
                </c:pt>
                <c:pt idx="7">
                  <c:v>3.234</c:v>
                </c:pt>
                <c:pt idx="8">
                  <c:v>3.1869999999999998</c:v>
                </c:pt>
                <c:pt idx="9">
                  <c:v>3.266</c:v>
                </c:pt>
                <c:pt idx="10">
                  <c:v>3.2109999999999999</c:v>
                </c:pt>
                <c:pt idx="11">
                  <c:v>3.1949999999999998</c:v>
                </c:pt>
                <c:pt idx="12">
                  <c:v>3.2770000000000001</c:v>
                </c:pt>
                <c:pt idx="13">
                  <c:v>3.32</c:v>
                </c:pt>
                <c:pt idx="14">
                  <c:v>3.4430000000000001</c:v>
                </c:pt>
                <c:pt idx="15">
                  <c:v>3.427</c:v>
                </c:pt>
                <c:pt idx="16">
                  <c:v>3.5009999999999999</c:v>
                </c:pt>
                <c:pt idx="17">
                  <c:v>3.4969999999999999</c:v>
                </c:pt>
                <c:pt idx="18">
                  <c:v>3.528</c:v>
                </c:pt>
                <c:pt idx="19">
                  <c:v>3.4820000000000002</c:v>
                </c:pt>
                <c:pt idx="20">
                  <c:v>3.444</c:v>
                </c:pt>
                <c:pt idx="21">
                  <c:v>3.5049999999999999</c:v>
                </c:pt>
                <c:pt idx="22">
                  <c:v>3.496</c:v>
                </c:pt>
                <c:pt idx="23">
                  <c:v>3.5470000000000002</c:v>
                </c:pt>
                <c:pt idx="24">
                  <c:v>3.6</c:v>
                </c:pt>
                <c:pt idx="25">
                  <c:v>3.621</c:v>
                </c:pt>
                <c:pt idx="26">
                  <c:v>3.6640000000000001</c:v>
                </c:pt>
                <c:pt idx="27">
                  <c:v>3.6629999999999998</c:v>
                </c:pt>
                <c:pt idx="28">
                  <c:v>3.6930000000000001</c:v>
                </c:pt>
                <c:pt idx="29">
                  <c:v>3.7149999999999999</c:v>
                </c:pt>
                <c:pt idx="30">
                  <c:v>3.7469999999999999</c:v>
                </c:pt>
                <c:pt idx="31">
                  <c:v>3.766</c:v>
                </c:pt>
                <c:pt idx="32">
                  <c:v>3.754</c:v>
                </c:pt>
                <c:pt idx="33">
                  <c:v>3.7589999999999999</c:v>
                </c:pt>
                <c:pt idx="34">
                  <c:v>3.802</c:v>
                </c:pt>
                <c:pt idx="35">
                  <c:v>3.82</c:v>
                </c:pt>
                <c:pt idx="36">
                  <c:v>3.8410000000000002</c:v>
                </c:pt>
                <c:pt idx="37">
                  <c:v>3.8140000000000001</c:v>
                </c:pt>
                <c:pt idx="38">
                  <c:v>3.839</c:v>
                </c:pt>
                <c:pt idx="39">
                  <c:v>3.823</c:v>
                </c:pt>
                <c:pt idx="40">
                  <c:v>3.75</c:v>
                </c:pt>
                <c:pt idx="41">
                  <c:v>3.7570000000000001</c:v>
                </c:pt>
                <c:pt idx="42">
                  <c:v>3.79</c:v>
                </c:pt>
                <c:pt idx="43">
                  <c:v>3.8290000000000002</c:v>
                </c:pt>
                <c:pt idx="44">
                  <c:v>3.823</c:v>
                </c:pt>
                <c:pt idx="45">
                  <c:v>3.823</c:v>
                </c:pt>
                <c:pt idx="46">
                  <c:v>3.887</c:v>
                </c:pt>
                <c:pt idx="47">
                  <c:v>3.895</c:v>
                </c:pt>
                <c:pt idx="48">
                  <c:v>3.8969999999999998</c:v>
                </c:pt>
                <c:pt idx="49">
                  <c:v>4.0380000000000003</c:v>
                </c:pt>
                <c:pt idx="50">
                  <c:v>4.1340000000000003</c:v>
                </c:pt>
                <c:pt idx="51">
                  <c:v>4.226</c:v>
                </c:pt>
                <c:pt idx="52">
                  <c:v>4.2130000000000001</c:v>
                </c:pt>
                <c:pt idx="53">
                  <c:v>4.2370000000000001</c:v>
                </c:pt>
                <c:pt idx="54">
                  <c:v>4.2240000000000002</c:v>
                </c:pt>
                <c:pt idx="55">
                  <c:v>4.3570000000000002</c:v>
                </c:pt>
                <c:pt idx="56">
                  <c:v>4.5039999999999996</c:v>
                </c:pt>
                <c:pt idx="57">
                  <c:v>4.5650000000000004</c:v>
                </c:pt>
                <c:pt idx="58">
                  <c:v>4.593</c:v>
                </c:pt>
                <c:pt idx="59">
                  <c:v>4.5979999999999999</c:v>
                </c:pt>
                <c:pt idx="60">
                  <c:v>4.6749999999999998</c:v>
                </c:pt>
                <c:pt idx="61">
                  <c:v>4.7080000000000002</c:v>
                </c:pt>
                <c:pt idx="62">
                  <c:v>4.6769999999999996</c:v>
                </c:pt>
                <c:pt idx="63">
                  <c:v>4.681</c:v>
                </c:pt>
                <c:pt idx="64">
                  <c:v>4.6529999999999996</c:v>
                </c:pt>
                <c:pt idx="65">
                  <c:v>4.6760000000000002</c:v>
                </c:pt>
                <c:pt idx="66">
                  <c:v>4.6369999999999996</c:v>
                </c:pt>
                <c:pt idx="67">
                  <c:v>4.6180000000000003</c:v>
                </c:pt>
                <c:pt idx="68">
                  <c:v>4.6040000000000001</c:v>
                </c:pt>
                <c:pt idx="69">
                  <c:v>4.5720000000000001</c:v>
                </c:pt>
                <c:pt idx="70">
                  <c:v>4.5510000000000002</c:v>
                </c:pt>
                <c:pt idx="71">
                  <c:v>4.4850000000000003</c:v>
                </c:pt>
                <c:pt idx="72">
                  <c:v>4.3959999999999999</c:v>
                </c:pt>
                <c:pt idx="73">
                  <c:v>4.3789999999999996</c:v>
                </c:pt>
                <c:pt idx="74">
                  <c:v>4.3710000000000004</c:v>
                </c:pt>
                <c:pt idx="75">
                  <c:v>4.327</c:v>
                </c:pt>
                <c:pt idx="76">
                  <c:v>4.298</c:v>
                </c:pt>
                <c:pt idx="77">
                  <c:v>4.2629999999999999</c:v>
                </c:pt>
                <c:pt idx="78">
                  <c:v>4.234</c:v>
                </c:pt>
                <c:pt idx="79">
                  <c:v>4.25</c:v>
                </c:pt>
                <c:pt idx="80">
                  <c:v>4.22</c:v>
                </c:pt>
                <c:pt idx="81">
                  <c:v>4.1580000000000004</c:v>
                </c:pt>
                <c:pt idx="82">
                  <c:v>4.0910000000000002</c:v>
                </c:pt>
                <c:pt idx="83">
                  <c:v>4.0430000000000001</c:v>
                </c:pt>
                <c:pt idx="84">
                  <c:v>4.0570000000000004</c:v>
                </c:pt>
                <c:pt idx="85">
                  <c:v>4.0289999999999999</c:v>
                </c:pt>
                <c:pt idx="86">
                  <c:v>4.0670000000000002</c:v>
                </c:pt>
                <c:pt idx="87">
                  <c:v>4.0780000000000003</c:v>
                </c:pt>
                <c:pt idx="88">
                  <c:v>4.0780000000000003</c:v>
                </c:pt>
                <c:pt idx="89">
                  <c:v>4.16</c:v>
                </c:pt>
                <c:pt idx="90">
                  <c:v>4.2119999999999997</c:v>
                </c:pt>
                <c:pt idx="91">
                  <c:v>4.2069999999999999</c:v>
                </c:pt>
                <c:pt idx="92">
                  <c:v>4.2069999999999999</c:v>
                </c:pt>
                <c:pt idx="93">
                  <c:v>4.0999999999999996</c:v>
                </c:pt>
                <c:pt idx="94">
                  <c:v>4.1020000000000003</c:v>
                </c:pt>
                <c:pt idx="95">
                  <c:v>4.1280000000000001</c:v>
                </c:pt>
                <c:pt idx="96">
                  <c:v>4.0679999999999996</c:v>
                </c:pt>
                <c:pt idx="97">
                  <c:v>4.07</c:v>
                </c:pt>
                <c:pt idx="98">
                  <c:v>4.0990000000000002</c:v>
                </c:pt>
                <c:pt idx="99">
                  <c:v>4.1550000000000002</c:v>
                </c:pt>
                <c:pt idx="100">
                  <c:v>4.0789999999999997</c:v>
                </c:pt>
                <c:pt idx="101">
                  <c:v>4.1150000000000002</c:v>
                </c:pt>
                <c:pt idx="102">
                  <c:v>4.149</c:v>
                </c:pt>
                <c:pt idx="103">
                  <c:v>4.1550000000000002</c:v>
                </c:pt>
                <c:pt idx="104">
                  <c:v>4.12</c:v>
                </c:pt>
                <c:pt idx="105">
                  <c:v>4.0910000000000002</c:v>
                </c:pt>
                <c:pt idx="106">
                  <c:v>4.1660000000000004</c:v>
                </c:pt>
                <c:pt idx="107">
                  <c:v>4.1390000000000002</c:v>
                </c:pt>
                <c:pt idx="108">
                  <c:v>4.173</c:v>
                </c:pt>
                <c:pt idx="109">
                  <c:v>4.1689999999999996</c:v>
                </c:pt>
                <c:pt idx="110">
                  <c:v>4.1379999999999999</c:v>
                </c:pt>
                <c:pt idx="111">
                  <c:v>4.1980000000000004</c:v>
                </c:pt>
                <c:pt idx="112">
                  <c:v>4.2770000000000001</c:v>
                </c:pt>
                <c:pt idx="113">
                  <c:v>4.2309999999999999</c:v>
                </c:pt>
                <c:pt idx="114">
                  <c:v>4.258</c:v>
                </c:pt>
                <c:pt idx="115">
                  <c:v>4.2489999999999997</c:v>
                </c:pt>
                <c:pt idx="116">
                  <c:v>4.2089999999999996</c:v>
                </c:pt>
                <c:pt idx="117">
                  <c:v>4.2619999999999996</c:v>
                </c:pt>
                <c:pt idx="118">
                  <c:v>4.2409999999999997</c:v>
                </c:pt>
                <c:pt idx="119">
                  <c:v>4.3</c:v>
                </c:pt>
                <c:pt idx="120">
                  <c:v>4.343</c:v>
                </c:pt>
                <c:pt idx="121">
                  <c:v>4.298</c:v>
                </c:pt>
                <c:pt idx="122">
                  <c:v>4.3550000000000004</c:v>
                </c:pt>
                <c:pt idx="123">
                  <c:v>4.556</c:v>
                </c:pt>
                <c:pt idx="124">
                  <c:v>4.931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19-472D-95B3-6CDD3AED6816}"/>
            </c:ext>
          </c:extLst>
        </c:ser>
        <c:ser>
          <c:idx val="1"/>
          <c:order val="1"/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'BLS Data Series'!$A$26:$B$150</c:f>
              <c:multiLvlStrCache>
                <c:ptCount val="12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Apr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Aug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Dec</c:v>
                  </c:pt>
                  <c:pt idx="120">
                    <c:v>Jan</c:v>
                  </c:pt>
                  <c:pt idx="121">
                    <c:v>Feb</c:v>
                  </c:pt>
                  <c:pt idx="122">
                    <c:v>Mar</c:v>
                  </c:pt>
                  <c:pt idx="123">
                    <c:v>Apr</c:v>
                  </c:pt>
                  <c:pt idx="124">
                    <c:v>May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  <c:pt idx="120">
                    <c:v>2020</c:v>
                  </c:pt>
                </c:lvl>
              </c:multiLvlStrCache>
            </c:multiLvlStrRef>
          </c:cat>
          <c:val>
            <c:numRef>
              <c:f>'BLS Data Series'!$D$26:$D$150</c:f>
              <c:numCache>
                <c:formatCode>General</c:formatCode>
                <c:ptCount val="125"/>
                <c:pt idx="0">
                  <c:v>9.99</c:v>
                </c:pt>
                <c:pt idx="1">
                  <c:v>9.99</c:v>
                </c:pt>
                <c:pt idx="2">
                  <c:v>9.99</c:v>
                </c:pt>
                <c:pt idx="3">
                  <c:v>9.99</c:v>
                </c:pt>
                <c:pt idx="4">
                  <c:v>9.99</c:v>
                </c:pt>
                <c:pt idx="5">
                  <c:v>9.99</c:v>
                </c:pt>
                <c:pt idx="6">
                  <c:v>9.99</c:v>
                </c:pt>
                <c:pt idx="7">
                  <c:v>9.99</c:v>
                </c:pt>
                <c:pt idx="8">
                  <c:v>9.99</c:v>
                </c:pt>
                <c:pt idx="9">
                  <c:v>9.99</c:v>
                </c:pt>
                <c:pt idx="10">
                  <c:v>9.99</c:v>
                </c:pt>
                <c:pt idx="11">
                  <c:v>9.99</c:v>
                </c:pt>
                <c:pt idx="12">
                  <c:v>9.99</c:v>
                </c:pt>
                <c:pt idx="13">
                  <c:v>9.99</c:v>
                </c:pt>
                <c:pt idx="14">
                  <c:v>9.99</c:v>
                </c:pt>
                <c:pt idx="15">
                  <c:v>9.99</c:v>
                </c:pt>
                <c:pt idx="16">
                  <c:v>9.99</c:v>
                </c:pt>
                <c:pt idx="17">
                  <c:v>9.99</c:v>
                </c:pt>
                <c:pt idx="18">
                  <c:v>9.99</c:v>
                </c:pt>
                <c:pt idx="19">
                  <c:v>9.99</c:v>
                </c:pt>
                <c:pt idx="20">
                  <c:v>9.99</c:v>
                </c:pt>
                <c:pt idx="21">
                  <c:v>9.99</c:v>
                </c:pt>
                <c:pt idx="22">
                  <c:v>9.99</c:v>
                </c:pt>
                <c:pt idx="23">
                  <c:v>9.99</c:v>
                </c:pt>
                <c:pt idx="24">
                  <c:v>9.99</c:v>
                </c:pt>
                <c:pt idx="25">
                  <c:v>9.99</c:v>
                </c:pt>
                <c:pt idx="26">
                  <c:v>9.99</c:v>
                </c:pt>
                <c:pt idx="27">
                  <c:v>9.99</c:v>
                </c:pt>
                <c:pt idx="28">
                  <c:v>9.99</c:v>
                </c:pt>
                <c:pt idx="29">
                  <c:v>9.99</c:v>
                </c:pt>
                <c:pt idx="30">
                  <c:v>9.99</c:v>
                </c:pt>
                <c:pt idx="31">
                  <c:v>9.99</c:v>
                </c:pt>
                <c:pt idx="32">
                  <c:v>9.99</c:v>
                </c:pt>
                <c:pt idx="33">
                  <c:v>9.99</c:v>
                </c:pt>
                <c:pt idx="34">
                  <c:v>9.99</c:v>
                </c:pt>
                <c:pt idx="35">
                  <c:v>9.99</c:v>
                </c:pt>
                <c:pt idx="36">
                  <c:v>9.99</c:v>
                </c:pt>
                <c:pt idx="37">
                  <c:v>9.99</c:v>
                </c:pt>
                <c:pt idx="38">
                  <c:v>9.99</c:v>
                </c:pt>
                <c:pt idx="39">
                  <c:v>9.99</c:v>
                </c:pt>
                <c:pt idx="40">
                  <c:v>9.99</c:v>
                </c:pt>
                <c:pt idx="41">
                  <c:v>9.99</c:v>
                </c:pt>
                <c:pt idx="42">
                  <c:v>9.99</c:v>
                </c:pt>
                <c:pt idx="43">
                  <c:v>9.99</c:v>
                </c:pt>
                <c:pt idx="44">
                  <c:v>9.99</c:v>
                </c:pt>
                <c:pt idx="45">
                  <c:v>9.99</c:v>
                </c:pt>
                <c:pt idx="46">
                  <c:v>9.99</c:v>
                </c:pt>
                <c:pt idx="47">
                  <c:v>9.99</c:v>
                </c:pt>
                <c:pt idx="48">
                  <c:v>9.99</c:v>
                </c:pt>
                <c:pt idx="49">
                  <c:v>9.99</c:v>
                </c:pt>
                <c:pt idx="50">
                  <c:v>9.99</c:v>
                </c:pt>
                <c:pt idx="51">
                  <c:v>9.99</c:v>
                </c:pt>
                <c:pt idx="52">
                  <c:v>9.99</c:v>
                </c:pt>
                <c:pt idx="53">
                  <c:v>9.99</c:v>
                </c:pt>
                <c:pt idx="54">
                  <c:v>9.99</c:v>
                </c:pt>
                <c:pt idx="55">
                  <c:v>9.99</c:v>
                </c:pt>
                <c:pt idx="56">
                  <c:v>9.99</c:v>
                </c:pt>
                <c:pt idx="57">
                  <c:v>9.99</c:v>
                </c:pt>
                <c:pt idx="58">
                  <c:v>9.99</c:v>
                </c:pt>
                <c:pt idx="59">
                  <c:v>9.99</c:v>
                </c:pt>
                <c:pt idx="60">
                  <c:v>9.99</c:v>
                </c:pt>
                <c:pt idx="61">
                  <c:v>9.99</c:v>
                </c:pt>
                <c:pt idx="62">
                  <c:v>9.99</c:v>
                </c:pt>
                <c:pt idx="63">
                  <c:v>9.99</c:v>
                </c:pt>
                <c:pt idx="64">
                  <c:v>9.99</c:v>
                </c:pt>
                <c:pt idx="65">
                  <c:v>9.99</c:v>
                </c:pt>
                <c:pt idx="66">
                  <c:v>9.99</c:v>
                </c:pt>
                <c:pt idx="67">
                  <c:v>9.99</c:v>
                </c:pt>
                <c:pt idx="68">
                  <c:v>9.99</c:v>
                </c:pt>
                <c:pt idx="69">
                  <c:v>9.99</c:v>
                </c:pt>
                <c:pt idx="70">
                  <c:v>9.99</c:v>
                </c:pt>
                <c:pt idx="71">
                  <c:v>9.99</c:v>
                </c:pt>
                <c:pt idx="72">
                  <c:v>9.99</c:v>
                </c:pt>
                <c:pt idx="73">
                  <c:v>9.99</c:v>
                </c:pt>
                <c:pt idx="74">
                  <c:v>9.99</c:v>
                </c:pt>
                <c:pt idx="75">
                  <c:v>9.99</c:v>
                </c:pt>
                <c:pt idx="76">
                  <c:v>9.99</c:v>
                </c:pt>
                <c:pt idx="77">
                  <c:v>9.99</c:v>
                </c:pt>
                <c:pt idx="78">
                  <c:v>9.99</c:v>
                </c:pt>
                <c:pt idx="79">
                  <c:v>9.99</c:v>
                </c:pt>
                <c:pt idx="80">
                  <c:v>9.99</c:v>
                </c:pt>
                <c:pt idx="81">
                  <c:v>9.99</c:v>
                </c:pt>
                <c:pt idx="82">
                  <c:v>9.99</c:v>
                </c:pt>
                <c:pt idx="83">
                  <c:v>9.99</c:v>
                </c:pt>
                <c:pt idx="84">
                  <c:v>9.99</c:v>
                </c:pt>
                <c:pt idx="85">
                  <c:v>9.99</c:v>
                </c:pt>
                <c:pt idx="86">
                  <c:v>9.99</c:v>
                </c:pt>
                <c:pt idx="87">
                  <c:v>9.99</c:v>
                </c:pt>
                <c:pt idx="88">
                  <c:v>9.99</c:v>
                </c:pt>
                <c:pt idx="89">
                  <c:v>9.99</c:v>
                </c:pt>
                <c:pt idx="90">
                  <c:v>9.99</c:v>
                </c:pt>
                <c:pt idx="91">
                  <c:v>9.99</c:v>
                </c:pt>
                <c:pt idx="92">
                  <c:v>9.99</c:v>
                </c:pt>
                <c:pt idx="93">
                  <c:v>9.99</c:v>
                </c:pt>
                <c:pt idx="94">
                  <c:v>9.99</c:v>
                </c:pt>
                <c:pt idx="95">
                  <c:v>9.99</c:v>
                </c:pt>
                <c:pt idx="96">
                  <c:v>9.99</c:v>
                </c:pt>
                <c:pt idx="97">
                  <c:v>9.99</c:v>
                </c:pt>
                <c:pt idx="98">
                  <c:v>9.99</c:v>
                </c:pt>
                <c:pt idx="99">
                  <c:v>9.99</c:v>
                </c:pt>
                <c:pt idx="100">
                  <c:v>9.99</c:v>
                </c:pt>
                <c:pt idx="101">
                  <c:v>9.99</c:v>
                </c:pt>
                <c:pt idx="102">
                  <c:v>9.99</c:v>
                </c:pt>
                <c:pt idx="103">
                  <c:v>9.99</c:v>
                </c:pt>
                <c:pt idx="104">
                  <c:v>9.99</c:v>
                </c:pt>
                <c:pt idx="105">
                  <c:v>9.99</c:v>
                </c:pt>
                <c:pt idx="106">
                  <c:v>9.99</c:v>
                </c:pt>
                <c:pt idx="107">
                  <c:v>9.99</c:v>
                </c:pt>
                <c:pt idx="108">
                  <c:v>9.99</c:v>
                </c:pt>
                <c:pt idx="109">
                  <c:v>9.99</c:v>
                </c:pt>
                <c:pt idx="110">
                  <c:v>9.99</c:v>
                </c:pt>
                <c:pt idx="111">
                  <c:v>9.99</c:v>
                </c:pt>
                <c:pt idx="112">
                  <c:v>9.99</c:v>
                </c:pt>
                <c:pt idx="113">
                  <c:v>9.99</c:v>
                </c:pt>
                <c:pt idx="114">
                  <c:v>9.99</c:v>
                </c:pt>
                <c:pt idx="115">
                  <c:v>9.99</c:v>
                </c:pt>
                <c:pt idx="116">
                  <c:v>9.99</c:v>
                </c:pt>
                <c:pt idx="117">
                  <c:v>9.99</c:v>
                </c:pt>
                <c:pt idx="118">
                  <c:v>9.99</c:v>
                </c:pt>
                <c:pt idx="119">
                  <c:v>9.99</c:v>
                </c:pt>
                <c:pt idx="120">
                  <c:v>9.99</c:v>
                </c:pt>
                <c:pt idx="121">
                  <c:v>9.99</c:v>
                </c:pt>
                <c:pt idx="122">
                  <c:v>9.99</c:v>
                </c:pt>
                <c:pt idx="123">
                  <c:v>9.99</c:v>
                </c:pt>
                <c:pt idx="124">
                  <c:v>9.99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19-472D-95B3-6CDD3AED6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7274207"/>
        <c:axId val="696420687"/>
      </c:lineChart>
      <c:catAx>
        <c:axId val="8672742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Month/Year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20687"/>
        <c:crosses val="autoZero"/>
        <c:auto val="1"/>
        <c:lblAlgn val="ctr"/>
        <c:lblOffset val="100"/>
        <c:noMultiLvlLbl val="0"/>
      </c:catAx>
      <c:valAx>
        <c:axId val="69642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($/lb)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27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Sheet2!$B$2:$B$12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xVal>
          <c:yVal>
            <c:numRef>
              <c:f>Sheet2!$C$2:$C$12</c:f>
              <c:numCache>
                <c:formatCode>#,##0</c:formatCode>
                <c:ptCount val="11"/>
                <c:pt idx="0">
                  <c:v>756000</c:v>
                </c:pt>
                <c:pt idx="1">
                  <c:v>362000</c:v>
                </c:pt>
                <c:pt idx="2">
                  <c:v>649500</c:v>
                </c:pt>
                <c:pt idx="3">
                  <c:v>860000</c:v>
                </c:pt>
                <c:pt idx="4">
                  <c:v>935000</c:v>
                </c:pt>
                <c:pt idx="5">
                  <c:v>1143000</c:v>
                </c:pt>
                <c:pt idx="6">
                  <c:v>1383000</c:v>
                </c:pt>
                <c:pt idx="7">
                  <c:v>1128000</c:v>
                </c:pt>
                <c:pt idx="8">
                  <c:v>856500</c:v>
                </c:pt>
                <c:pt idx="9">
                  <c:v>1103000</c:v>
                </c:pt>
                <c:pt idx="10">
                  <c:v>971000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FD-4104-B6C4-F7E4F7AA07FB}"/>
            </c:ext>
          </c:extLst>
        </c:ser>
        <c:ser>
          <c:idx val="1"/>
          <c:order val="1"/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Sheet2!$B$2:$B$12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xVal>
          <c:yVal>
            <c:numRef>
              <c:f>Sheet2!$D$2:$D$12</c:f>
              <c:numCache>
                <c:formatCode>#,##0</c:formatCode>
                <c:ptCount val="11"/>
                <c:pt idx="0">
                  <c:v>5300000</c:v>
                </c:pt>
                <c:pt idx="1">
                  <c:v>5300000</c:v>
                </c:pt>
                <c:pt idx="2">
                  <c:v>5300000</c:v>
                </c:pt>
                <c:pt idx="3">
                  <c:v>5300000</c:v>
                </c:pt>
                <c:pt idx="4">
                  <c:v>5300000</c:v>
                </c:pt>
                <c:pt idx="5">
                  <c:v>5300000</c:v>
                </c:pt>
                <c:pt idx="6">
                  <c:v>5300000</c:v>
                </c:pt>
                <c:pt idx="7">
                  <c:v>5300000</c:v>
                </c:pt>
                <c:pt idx="8">
                  <c:v>5300000</c:v>
                </c:pt>
                <c:pt idx="9">
                  <c:v>5300000</c:v>
                </c:pt>
                <c:pt idx="10">
                  <c:v>5300000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FD-4104-B6C4-F7E4F7AA0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9592367"/>
        <c:axId val="989589039"/>
      </c:scatterChart>
      <c:valAx>
        <c:axId val="989592367"/>
        <c:scaling>
          <c:orientation val="minMax"/>
          <c:max val="2020"/>
          <c:min val="20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89039"/>
        <c:crosses val="autoZero"/>
        <c:crossBetween val="midCat"/>
      </c:valAx>
      <c:valAx>
        <c:axId val="98958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92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Sheet3!$B$2:$B$12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xVal>
          <c:yVal>
            <c:numRef>
              <c:f>Sheet3!$C$2:$C$12</c:f>
              <c:numCache>
                <c:formatCode>#,##0</c:formatCode>
                <c:ptCount val="11"/>
                <c:pt idx="0">
                  <c:v>77404000</c:v>
                </c:pt>
                <c:pt idx="1">
                  <c:v>75046000</c:v>
                </c:pt>
                <c:pt idx="2">
                  <c:v>77198000</c:v>
                </c:pt>
                <c:pt idx="3">
                  <c:v>76820000</c:v>
                </c:pt>
                <c:pt idx="4">
                  <c:v>83296000</c:v>
                </c:pt>
                <c:pt idx="5">
                  <c:v>82660000</c:v>
                </c:pt>
                <c:pt idx="6">
                  <c:v>83453000</c:v>
                </c:pt>
                <c:pt idx="7">
                  <c:v>90162000</c:v>
                </c:pt>
                <c:pt idx="8">
                  <c:v>89167000</c:v>
                </c:pt>
                <c:pt idx="9">
                  <c:v>76100000</c:v>
                </c:pt>
                <c:pt idx="10">
                  <c:v>83510000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15-4E27-A6AB-675580AD800F}"/>
            </c:ext>
          </c:extLst>
        </c:ser>
        <c:ser>
          <c:idx val="1"/>
          <c:order val="1"/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Sheet3!$B$2:$B$12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xVal>
          <c:yVal>
            <c:numRef>
              <c:f>Sheet3!$D$2:$D$12</c:f>
              <c:numCache>
                <c:formatCode>#,##0</c:formatCode>
                <c:ptCount val="11"/>
                <c:pt idx="0">
                  <c:v>2000000</c:v>
                </c:pt>
                <c:pt idx="1">
                  <c:v>2000000</c:v>
                </c:pt>
                <c:pt idx="2">
                  <c:v>2000000</c:v>
                </c:pt>
                <c:pt idx="3">
                  <c:v>2000000</c:v>
                </c:pt>
                <c:pt idx="4">
                  <c:v>2000000</c:v>
                </c:pt>
                <c:pt idx="5">
                  <c:v>2000000</c:v>
                </c:pt>
                <c:pt idx="6">
                  <c:v>2000000</c:v>
                </c:pt>
                <c:pt idx="7">
                  <c:v>2000000</c:v>
                </c:pt>
                <c:pt idx="8">
                  <c:v>2000000</c:v>
                </c:pt>
                <c:pt idx="9">
                  <c:v>2000000</c:v>
                </c:pt>
                <c:pt idx="10">
                  <c:v>2000000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415-4E27-A6AB-675580AD8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726975"/>
        <c:axId val="1099728639"/>
      </c:scatterChart>
      <c:valAx>
        <c:axId val="1099726975"/>
        <c:scaling>
          <c:orientation val="minMax"/>
          <c:max val="2020"/>
          <c:min val="20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728639"/>
        <c:crosses val="autoZero"/>
        <c:crossBetween val="midCat"/>
      </c:valAx>
      <c:valAx>
        <c:axId val="109972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726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0.76353</cdr:x>
      <cdr:y>0.03765</cdr:y>
    </cdr:from>
    <cdr:to>
      <cdr:x>0.88772</cdr:x>
      <cdr:y>0.66238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023551" y="179571"/>
          <a:ext cx="979745" cy="29797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0.47362</cdr:x>
      <cdr:y>0.369</cdr:y>
    </cdr:from>
    <cdr:to>
      <cdr:x>0.58342</cdr:x>
      <cdr:y>0.56362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4204" y="17337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accent1"/>
              </a:solidFill>
            </a:rPr>
            <a:t>Ground Beef Price</a:t>
          </a:r>
          <a:endParaRPr lang="en-US" sz="1800" b="1" dirty="0">
            <a:solidFill>
              <a:schemeClr val="accent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9BD5-B843-4BFE-9965-55C90173393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920C8-A424-4D4D-AA8D-E17E927C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8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01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588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885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98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6381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274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97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4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320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3200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469" y="2454965"/>
            <a:ext cx="7315200" cy="105499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469" y="3602038"/>
            <a:ext cx="7315200" cy="113892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28E0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70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149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947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7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8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0326"/>
            <a:ext cx="841248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86206"/>
            <a:ext cx="8412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1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4008"/>
            <a:ext cx="841248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389571"/>
            <a:ext cx="411480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9571"/>
            <a:ext cx="411480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65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4008"/>
            <a:ext cx="841248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389571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213482"/>
            <a:ext cx="4114800" cy="4129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9571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213482"/>
            <a:ext cx="4114800" cy="41296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08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4008"/>
            <a:ext cx="841248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6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64008"/>
            <a:ext cx="8412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389571"/>
            <a:ext cx="841248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9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3" r:id="rId3"/>
    <p:sldLayoutId id="2147483662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.lib.msu.edu/etd/47846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aysonlusk.com/blog/2017/7/26/trends-in-animal-welfare-concerns-and-meat-deman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974" y="2690068"/>
            <a:ext cx="7761026" cy="1471040"/>
          </a:xfrm>
        </p:spPr>
        <p:txBody>
          <a:bodyPr>
            <a:noAutofit/>
          </a:bodyPr>
          <a:lstStyle/>
          <a:p>
            <a:r>
              <a:rPr lang="en-US" sz="4000" dirty="0"/>
              <a:t>Plant and Animal-Based Proteins: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Economic </a:t>
            </a:r>
            <a:r>
              <a:rPr lang="en-US" sz="4000" dirty="0"/>
              <a:t>Implications for the U.S. Agricultural </a:t>
            </a:r>
            <a:r>
              <a:rPr lang="en-US" sz="4000" dirty="0" smtClean="0"/>
              <a:t>Sector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666" y="4161108"/>
            <a:ext cx="6755642" cy="6648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Nathan </a:t>
            </a:r>
            <a:r>
              <a:rPr lang="en-US" sz="2000" dirty="0" smtClean="0"/>
              <a:t>Thompson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Department of Agricultural </a:t>
            </a:r>
            <a:r>
              <a:rPr lang="en-US" sz="2000" dirty="0" smtClean="0"/>
              <a:t>Economics, Purdue </a:t>
            </a:r>
            <a:r>
              <a:rPr lang="en-US" sz="2000" dirty="0" smtClean="0"/>
              <a:t>University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05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" y="1530014"/>
            <a:ext cx="8976903" cy="3774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8" y="5590256"/>
            <a:ext cx="4017037" cy="9219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Plant-based meat sales growth during 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8" y="1273033"/>
            <a:ext cx="8846936" cy="4227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8" y="5590256"/>
            <a:ext cx="4017037" cy="9219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Plant-based meat market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8" y="1200520"/>
            <a:ext cx="8953695" cy="4526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4" y="5672181"/>
            <a:ext cx="4017037" cy="9219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Plant-based meat market </a:t>
            </a:r>
            <a:r>
              <a:rPr lang="en-US" dirty="0" smtClean="0"/>
              <a:t>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4" y="1597960"/>
            <a:ext cx="8605572" cy="442485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dairy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</a:t>
            </a:r>
            <a:r>
              <a:rPr lang="en-US" dirty="0" smtClean="0"/>
              <a:t>animal agriculture </a:t>
            </a:r>
            <a:r>
              <a:rPr lang="en-US" dirty="0" smtClean="0"/>
              <a:t>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Should </a:t>
            </a:r>
            <a:r>
              <a:rPr lang="en-US" sz="3200" dirty="0" smtClean="0"/>
              <a:t>you </a:t>
            </a:r>
            <a:r>
              <a:rPr lang="en-US" sz="3200" dirty="0"/>
              <a:t>advocate for </a:t>
            </a:r>
            <a:r>
              <a:rPr lang="en-US" sz="3200" dirty="0" smtClean="0"/>
              <a:t>their </a:t>
            </a:r>
            <a:r>
              <a:rPr lang="en-US" sz="3200" dirty="0"/>
              <a:t>industry?</a:t>
            </a:r>
          </a:p>
          <a:p>
            <a:pPr lvl="1"/>
            <a:r>
              <a:rPr lang="en-US" sz="2800" dirty="0"/>
              <a:t>Be transparent</a:t>
            </a:r>
          </a:p>
          <a:p>
            <a:pPr lvl="1"/>
            <a:r>
              <a:rPr lang="en-US" sz="2800" dirty="0"/>
              <a:t>Tell your story</a:t>
            </a:r>
          </a:p>
          <a:p>
            <a:pPr lvl="1"/>
            <a:r>
              <a:rPr lang="en-US" sz="2800" dirty="0"/>
              <a:t>Listen</a:t>
            </a:r>
          </a:p>
          <a:p>
            <a:endParaRPr lang="en-US" sz="3200" dirty="0"/>
          </a:p>
          <a:p>
            <a:r>
              <a:rPr lang="en-US" sz="3200" dirty="0" smtClean="0"/>
              <a:t>Should </a:t>
            </a:r>
            <a:r>
              <a:rPr lang="en-US" sz="3200" dirty="0" smtClean="0"/>
              <a:t>you </a:t>
            </a:r>
            <a:r>
              <a:rPr lang="en-US" sz="3200" dirty="0" smtClean="0"/>
              <a:t>run out and “educate” consumers?</a:t>
            </a:r>
          </a:p>
          <a:p>
            <a:pPr lvl="1"/>
            <a:r>
              <a:rPr lang="en-US" sz="2800" dirty="0" smtClean="0"/>
              <a:t>Condescending</a:t>
            </a:r>
          </a:p>
          <a:p>
            <a:pPr lvl="1"/>
            <a:r>
              <a:rPr lang="en-US" sz="2800" dirty="0" smtClean="0"/>
              <a:t>Defensive</a:t>
            </a:r>
          </a:p>
          <a:p>
            <a:pPr lvl="1"/>
            <a:r>
              <a:rPr lang="en-US" sz="2800" dirty="0" smtClean="0"/>
              <a:t>Does not include listening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990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</a:t>
            </a:r>
            <a:r>
              <a:rPr lang="en-US" dirty="0" smtClean="0"/>
              <a:t>animal agriculture </a:t>
            </a:r>
            <a:r>
              <a:rPr lang="en-US" dirty="0" smtClean="0"/>
              <a:t>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Labeling initiatives?</a:t>
            </a:r>
          </a:p>
          <a:p>
            <a:pPr lvl="1"/>
            <a:r>
              <a:rPr lang="en-US" sz="3600" dirty="0" smtClean="0"/>
              <a:t>Does not change buying behavior </a:t>
            </a:r>
          </a:p>
          <a:p>
            <a:pPr lvl="1"/>
            <a:r>
              <a:rPr lang="en-US" sz="3600" dirty="0" smtClean="0"/>
              <a:t>Costly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167"/>
          <a:stretch/>
        </p:blipFill>
        <p:spPr>
          <a:xfrm>
            <a:off x="2479344" y="2915743"/>
            <a:ext cx="5279864" cy="3864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03378"/>
            <a:ext cx="3862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DeMuth</a:t>
            </a:r>
            <a:r>
              <a:rPr lang="en-US" sz="1200" dirty="0" smtClean="0"/>
              <a:t>, B. 2019.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://d.lib.msu.edu/etd/47846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05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</a:t>
            </a:r>
            <a:r>
              <a:rPr lang="en-US" dirty="0" smtClean="0"/>
              <a:t>animal agriculture </a:t>
            </a:r>
            <a:r>
              <a:rPr lang="en-US" dirty="0" smtClean="0"/>
              <a:t>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Continue working to improve efficiency/sustainability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191767"/>
            <a:ext cx="8053103" cy="156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69" y="4511793"/>
            <a:ext cx="2374028" cy="5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beef production vs. beef cow inventory, 1970-2019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781324"/>
              </p:ext>
            </p:extLst>
          </p:nvPr>
        </p:nvGraphicFramePr>
        <p:xfrm>
          <a:off x="409433" y="1370407"/>
          <a:ext cx="8420668" cy="503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841" y="6405348"/>
            <a:ext cx="3430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USDA National Agricultural Statistics Service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31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beef production vs. beef cow inventory, 2019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97544"/>
              </p:ext>
            </p:extLst>
          </p:nvPr>
        </p:nvGraphicFramePr>
        <p:xfrm>
          <a:off x="145575" y="1591864"/>
          <a:ext cx="8684525" cy="482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841" y="6405348"/>
            <a:ext cx="278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USDA Foreign Agricultural Service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55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" y="1100064"/>
            <a:ext cx="8796596" cy="4885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4" y="5985107"/>
            <a:ext cx="3184371" cy="7881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GHG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own personal biases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7FF6-4E24-49C7-A40F-77491F189A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89063"/>
            <a:ext cx="8413750" cy="49387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89625"/>
            <a:ext cx="8412479" cy="53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4" y="5985107"/>
            <a:ext cx="3184371" cy="7881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GHG Emissions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4" y="1082720"/>
            <a:ext cx="4447058" cy="3698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85" y="1082937"/>
            <a:ext cx="4698007" cy="3698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041" y="5461887"/>
            <a:ext cx="891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livestock are responsible for 3.9% of US GHG emissions</a:t>
            </a:r>
            <a:endParaRPr lang="en-US" sz="2800" dirty="0"/>
          </a:p>
        </p:txBody>
      </p:sp>
      <p:sp>
        <p:nvSpPr>
          <p:cNvPr id="9" name="Curved Right Arrow 8"/>
          <p:cNvSpPr/>
          <p:nvPr/>
        </p:nvSpPr>
        <p:spPr>
          <a:xfrm rot="17263652">
            <a:off x="1941645" y="1659143"/>
            <a:ext cx="1519451" cy="518635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average retail ground beef price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05485"/>
              </p:ext>
            </p:extLst>
          </p:nvPr>
        </p:nvGraphicFramePr>
        <p:xfrm>
          <a:off x="450376" y="1620439"/>
          <a:ext cx="8327864" cy="46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964675" y="1970964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Current Beyond Meat Price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6841" y="6405348"/>
            <a:ext cx="2549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U.S. Bureau of Labor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69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for US crop producers?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Pea protein (Beyond</a:t>
            </a:r>
            <a:r>
              <a:rPr lang="en-US" sz="3600" dirty="0"/>
              <a:t>)</a:t>
            </a:r>
          </a:p>
          <a:p>
            <a:r>
              <a:rPr lang="en-US" sz="3600" dirty="0" smtClean="0"/>
              <a:t>Soy protein (Impossible)</a:t>
            </a:r>
          </a:p>
          <a:p>
            <a:r>
              <a:rPr lang="en-US" sz="3600" dirty="0" smtClean="0"/>
              <a:t>Wheat protein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1" y="1719126"/>
            <a:ext cx="8795878" cy="13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dry pea acres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915961"/>
              </p:ext>
            </p:extLst>
          </p:nvPr>
        </p:nvGraphicFramePr>
        <p:xfrm>
          <a:off x="263857" y="1556145"/>
          <a:ext cx="8593539" cy="472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124734" y="4109113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accent1"/>
                </a:solidFill>
              </a:rPr>
              <a:t>US dry pea acres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25420" y="1556145"/>
            <a:ext cx="4476467" cy="586554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Dry pea acres needed to produce enough protein for 12 billion lbs. of plant-based meat 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151" y="6171777"/>
            <a:ext cx="2792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USDA NASS; personal calculations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27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US crop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May be short-run opportunities</a:t>
            </a:r>
          </a:p>
          <a:p>
            <a:endParaRPr lang="en-US" sz="4000" dirty="0" smtClean="0"/>
          </a:p>
          <a:p>
            <a:pPr>
              <a:lnSpc>
                <a:spcPct val="130000"/>
              </a:lnSpc>
            </a:pPr>
            <a:endParaRPr lang="en-US" sz="4000" dirty="0"/>
          </a:p>
          <a:p>
            <a:r>
              <a:rPr lang="en-US" sz="4000" dirty="0" smtClean="0"/>
              <a:t>Sourcing </a:t>
            </a:r>
            <a:r>
              <a:rPr lang="en-US" sz="4000" dirty="0" smtClean="0"/>
              <a:t>pea protein from outside of the 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54" y="1984166"/>
            <a:ext cx="4541942" cy="1768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4" y="4908324"/>
            <a:ext cx="4804699" cy="1641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096" y="4908324"/>
            <a:ext cx="4186000" cy="13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soybean acres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81779"/>
              </p:ext>
            </p:extLst>
          </p:nvPr>
        </p:nvGraphicFramePr>
        <p:xfrm>
          <a:off x="272956" y="1559167"/>
          <a:ext cx="8505284" cy="475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352197" y="1675262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accent1"/>
                </a:solidFill>
              </a:rPr>
              <a:t>US soybean acres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579002" y="4746741"/>
            <a:ext cx="4569727" cy="586554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Soybean acres needed to produce enough protein for 12 billion lbs. of plant-based meat 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151" y="6171777"/>
            <a:ext cx="2792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USDA NASS; personal calculations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74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US crop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May be short-run opportunities</a:t>
            </a:r>
          </a:p>
          <a:p>
            <a:pPr lvl="1"/>
            <a:r>
              <a:rPr lang="en-US" sz="3600" dirty="0" smtClean="0"/>
              <a:t>Food grade soybeans</a:t>
            </a:r>
          </a:p>
          <a:p>
            <a:pPr lvl="1"/>
            <a:r>
              <a:rPr lang="en-US" sz="3600" dirty="0" smtClean="0"/>
              <a:t>Non-GMO</a:t>
            </a:r>
          </a:p>
          <a:p>
            <a:pPr lvl="1"/>
            <a:r>
              <a:rPr lang="en-US" sz="3600" dirty="0" smtClean="0"/>
              <a:t>Organic </a:t>
            </a:r>
          </a:p>
          <a:p>
            <a:pPr lvl="1"/>
            <a:endParaRPr lang="en-US" sz="3600" dirty="0" smtClean="0"/>
          </a:p>
          <a:p>
            <a:r>
              <a:rPr lang="en-US" sz="4000" dirty="0" smtClean="0"/>
              <a:t>This is not the next “China” in terms of soybean demand</a:t>
            </a:r>
          </a:p>
          <a:p>
            <a:pPr lvl="1"/>
            <a:r>
              <a:rPr lang="en-US" sz="3600" dirty="0" smtClean="0"/>
              <a:t>Net negative impact</a:t>
            </a:r>
          </a:p>
        </p:txBody>
      </p:sp>
    </p:spTree>
    <p:extLst>
      <p:ext uri="{BB962C8B-B14F-4D97-AF65-F5344CB8AC3E}">
        <p14:creationId xmlns:p14="http://schemas.microsoft.com/office/powerpoint/2010/main" val="39557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28" y="2563436"/>
            <a:ext cx="8836429" cy="2204181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Thank you!</a:t>
            </a:r>
            <a:br>
              <a:rPr lang="en-US" sz="6700" dirty="0" smtClean="0"/>
            </a:br>
            <a:r>
              <a:rPr lang="en-US" sz="4000" dirty="0" smtClean="0"/>
              <a:t>Nathan Thompson </a:t>
            </a:r>
            <a:br>
              <a:rPr lang="en-US" sz="4000" dirty="0" smtClean="0"/>
            </a:br>
            <a:r>
              <a:rPr lang="en-US" sz="4000" dirty="0" smtClean="0"/>
              <a:t>765-494-0593</a:t>
            </a:r>
            <a:br>
              <a:rPr lang="en-US" sz="4000" dirty="0" smtClean="0"/>
            </a:br>
            <a:r>
              <a:rPr lang="en-US" sz="4000" dirty="0" smtClean="0"/>
              <a:t>thomp530@purdue.edu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27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09" y="1458717"/>
            <a:ext cx="7772853" cy="2365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6" y="4405374"/>
            <a:ext cx="8911919" cy="208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is somewhere in the middle…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investing?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699" y="5089876"/>
            <a:ext cx="3190430" cy="1516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34" y="3762232"/>
            <a:ext cx="2548897" cy="1524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8" y="1264243"/>
            <a:ext cx="3718635" cy="896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517" y="1777517"/>
            <a:ext cx="2466880" cy="940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385" y="2029636"/>
            <a:ext cx="2203611" cy="1487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66" y="2639141"/>
            <a:ext cx="3146563" cy="1201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93" y="5477301"/>
            <a:ext cx="2169995" cy="1084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272" y="3937019"/>
            <a:ext cx="2295601" cy="1403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7201" y="3099599"/>
            <a:ext cx="2587204" cy="18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9" y="1260027"/>
            <a:ext cx="5283196" cy="1588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212"/>
          <a:stretch/>
        </p:blipFill>
        <p:spPr>
          <a:xfrm>
            <a:off x="2618290" y="4544704"/>
            <a:ext cx="5755199" cy="1907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64" y="2920490"/>
            <a:ext cx="4356136" cy="1552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494" y="1313093"/>
            <a:ext cx="2092992" cy="30717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people want to end animal agriculture.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88" y="1246288"/>
            <a:ext cx="8708327" cy="5016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proportion of vegetarians and vegans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10" y="6262523"/>
            <a:ext cx="6545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://jaysonlusk.com/blog/2017/7/26/trends-in-animal-welfare-concerns-and-meat-demand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1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944295"/>
              </p:ext>
            </p:extLst>
          </p:nvPr>
        </p:nvGraphicFramePr>
        <p:xfrm>
          <a:off x="431841" y="1244344"/>
          <a:ext cx="7889082" cy="476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054" y="6282519"/>
            <a:ext cx="2800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USDA Economic Research Service 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meat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41" y="1440315"/>
            <a:ext cx="7629491" cy="49851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meat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753" y="1273791"/>
            <a:ext cx="6500516" cy="30207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381"/>
          <a:stretch/>
        </p:blipFill>
        <p:spPr>
          <a:xfrm>
            <a:off x="250200" y="3712358"/>
            <a:ext cx="6273429" cy="298784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F4F12AB7E8B4CA36163DE1786C39A" ma:contentTypeVersion="3" ma:contentTypeDescription="Create a new document." ma:contentTypeScope="" ma:versionID="fb3038be28bc784d8bf49ca90fcbe0c5">
  <xsd:schema xmlns:xsd="http://www.w3.org/2001/XMLSchema" xmlns:xs="http://www.w3.org/2001/XMLSchema" xmlns:p="http://schemas.microsoft.com/office/2006/metadata/properties" xmlns:ns1="http://schemas.microsoft.com/sharepoint/v3" xmlns:ns2="3586257f-d17b-4174-95ba-84c7efb4b691" targetNamespace="http://schemas.microsoft.com/office/2006/metadata/properties" ma:root="true" ma:fieldsID="fe7e2c370861cae7a8fe7da3ccc4c61e" ns1:_="" ns2:_="">
    <xsd:import namespace="http://schemas.microsoft.com/sharepoint/v3"/>
    <xsd:import namespace="3586257f-d17b-4174-95ba-84c7efb4b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6257f-d17b-4174-95ba-84c7efb4b69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Ag Research Fund Scholarship" ma:format="Dropdown" ma:internalName="Document_x0020_type">
      <xsd:simpleType>
        <xsd:union memberTypes="dms:Text">
          <xsd:simpleType>
            <xsd:restriction base="dms:Choice">
              <xsd:enumeration value="Ag Research Fund Scholarship"/>
              <xsd:enumeration value="ARP Assistantship Info"/>
              <xsd:enumeration value="ARP Award"/>
              <xsd:enumeration value="ARP Statistical Reports"/>
              <xsd:enumeration value="FAIR"/>
              <xsd:enumeration value="Farm Policy Study Group"/>
              <xsd:enumeration value="HATCH - CRIS NIMSS"/>
              <xsd:enumeration value="MOG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Document_x0020_type xmlns="3586257f-d17b-4174-95ba-84c7efb4b691">Ag Research Fund Scholarship</Document_x0020_type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C20BBF-4D20-4A02-B372-624909B632EC}"/>
</file>

<file path=customXml/itemProps2.xml><?xml version="1.0" encoding="utf-8"?>
<ds:datastoreItem xmlns:ds="http://schemas.openxmlformats.org/officeDocument/2006/customXml" ds:itemID="{66CB2660-1551-43B6-9808-ACEFBB85C483}"/>
</file>

<file path=customXml/itemProps3.xml><?xml version="1.0" encoding="utf-8"?>
<ds:datastoreItem xmlns:ds="http://schemas.openxmlformats.org/officeDocument/2006/customXml" ds:itemID="{267E3CCA-A7DF-4595-B133-D3FB05E81A8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17932</TotalTime>
  <Words>386</Words>
  <Application>Microsoft Office PowerPoint</Application>
  <PresentationFormat>On-screen Show (4:3)</PresentationFormat>
  <Paragraphs>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Plant and Animal-Based Proteins:  Economic Implications for the U.S. Agricultural Sector</vt:lpstr>
      <vt:lpstr>My own personal biases</vt:lpstr>
      <vt:lpstr>The truth is somewhere in the middle…</vt:lpstr>
      <vt:lpstr>Who’s investing?</vt:lpstr>
      <vt:lpstr>Some people want to end animal agriculture.</vt:lpstr>
      <vt:lpstr>US proportion of vegetarians and vegans</vt:lpstr>
      <vt:lpstr>US meat consumption</vt:lpstr>
      <vt:lpstr>Global meat consumption</vt:lpstr>
      <vt:lpstr>COVID-19 impact</vt:lpstr>
      <vt:lpstr>Plant-based meat sales growth during COVID-19</vt:lpstr>
      <vt:lpstr>Plant-based meat market share</vt:lpstr>
      <vt:lpstr>Plant-based meat market share</vt:lpstr>
      <vt:lpstr>Lessons from dairy</vt:lpstr>
      <vt:lpstr>How should animal agriculture respond?</vt:lpstr>
      <vt:lpstr>How should animal agriculture respond?</vt:lpstr>
      <vt:lpstr>How should animal agriculture respond?</vt:lpstr>
      <vt:lpstr>US beef production vs. beef cow inventory, 1970-2019</vt:lpstr>
      <vt:lpstr>Global beef production vs. beef cow inventory, 2019</vt:lpstr>
      <vt:lpstr>US GHG Emissions</vt:lpstr>
      <vt:lpstr>US GHG Emissions</vt:lpstr>
      <vt:lpstr>US average retail ground beef price</vt:lpstr>
      <vt:lpstr>Opportunity for US crop producers?</vt:lpstr>
      <vt:lpstr>US dry pea acres</vt:lpstr>
      <vt:lpstr>Implications for US crop producers</vt:lpstr>
      <vt:lpstr>US soybean acres</vt:lpstr>
      <vt:lpstr>Implications for US crop producers</vt:lpstr>
      <vt:lpstr>Thank you! Nathan Thompson  765-494-0593 thomp530@purdue.edu </vt:lpstr>
    </vt:vector>
  </TitlesOfParts>
  <Company>Agricultural Economics - 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Fairchild, Michael J</dc:creator>
  <cp:lastModifiedBy>thomp530</cp:lastModifiedBy>
  <cp:revision>219</cp:revision>
  <dcterms:created xsi:type="dcterms:W3CDTF">2018-03-16T20:15:22Z</dcterms:created>
  <dcterms:modified xsi:type="dcterms:W3CDTF">2020-07-02T20:33:13Z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0x0101006F3F4F12AB7E8B4CA36163DE1786C39A</vt:lpwstr>
  </property>
</Properties>
</file>