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77" r:id="rId10"/>
    <p:sldId id="278" r:id="rId11"/>
    <p:sldId id="272" r:id="rId12"/>
    <p:sldId id="274" r:id="rId13"/>
    <p:sldId id="275" r:id="rId14"/>
    <p:sldId id="276" r:id="rId15"/>
    <p:sldId id="279" r:id="rId16"/>
    <p:sldId id="271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99" d="100"/>
          <a:sy n="99" d="100"/>
        </p:scale>
        <p:origin x="738" y="78"/>
      </p:cViewPr>
      <p:guideLst>
        <p:guide orient="horz" pos="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03855-96A2-4144-A25F-AE936D99909B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65565-F2A7-424E-96A2-83F27ED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94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FC352D9D-D76A-45F7-A5EC-7B62DB572488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A79BF43-C5D6-42B3-973C-26EE8FCC0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3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3FD62-EC47-40D5-98B3-37F930F4A9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82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9BF43-C5D6-42B3-973C-26EE8FCC03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4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9BF43-C5D6-42B3-973C-26EE8FCC03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45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9BF43-C5D6-42B3-973C-26EE8FCC03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7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9BF43-C5D6-42B3-973C-26EE8FCC03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2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Indiana 2019</a:t>
            </a:r>
            <a:r>
              <a:rPr lang="en-US" baseline="0" dirty="0" smtClean="0"/>
              <a:t> </a:t>
            </a:r>
            <a:r>
              <a:rPr lang="en-US" dirty="0" smtClean="0"/>
              <a:t>population 6.7 million </a:t>
            </a:r>
          </a:p>
          <a:p>
            <a:r>
              <a:rPr lang="en-US" baseline="0" dirty="0" smtClean="0"/>
              <a:t>Average persons per household 2.5</a:t>
            </a:r>
          </a:p>
          <a:p>
            <a:r>
              <a:rPr lang="en-US" baseline="0" dirty="0" smtClean="0"/>
              <a:t>Indiana 2019 households 2.5 million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</a:t>
            </a:r>
            <a:r>
              <a:rPr lang="en-US" baseline="0" dirty="0" smtClean="0"/>
              <a:t>Source U.S. Census)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9BF43-C5D6-42B3-973C-26EE8FCC03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8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9BF43-C5D6-42B3-973C-26EE8FCC03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67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9BF43-C5D6-42B3-973C-26EE8FCC03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5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9BF43-C5D6-42B3-973C-26EE8FCC03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9BF43-C5D6-42B3-973C-26EE8FCC03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5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9BF43-C5D6-42B3-973C-26EE8FCC03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24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9BF43-C5D6-42B3-973C-26EE8FCC03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9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9BF43-C5D6-42B3-973C-26EE8FCC03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ADFD-40A1-4196-9582-8C5EF4B6F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47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964D-EF6D-42E6-B77D-9C8EA0635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35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CE3F-1505-40B0-BFA9-0B66F4666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6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CDDE-29B9-4C1D-9B34-9954EBC31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8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C5D0-0E17-40B2-AC9E-CBB4143BE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47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F2DE3-48A6-437E-9941-5D5EBA164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9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EC154-AFC5-4805-ABE4-1E1508EFA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88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B9FE2-0CEA-4D3A-B42F-1BC0CAF60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96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919C-9470-4F82-BBE0-35090AD98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16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99AFA-973D-479B-BAF0-7FCDB1C7D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00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2139-E998-4E5C-AA71-1A003CA39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84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9AC42EE-647B-46E5-B8E6-BC8679F9F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1470025"/>
          </a:xfrm>
        </p:spPr>
        <p:txBody>
          <a:bodyPr/>
          <a:lstStyle/>
          <a:p>
            <a:r>
              <a:rPr lang="en-US" dirty="0" smtClean="0"/>
              <a:t>Renewable Energy in Indiana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7239000" cy="3962400"/>
          </a:xfrm>
        </p:spPr>
        <p:txBody>
          <a:bodyPr>
            <a:normAutofit/>
          </a:bodyPr>
          <a:lstStyle/>
          <a:p>
            <a:endParaRPr lang="en-US" sz="2000" i="1" dirty="0"/>
          </a:p>
          <a:p>
            <a:r>
              <a:rPr lang="en-US" sz="2000" dirty="0" smtClean="0"/>
              <a:t>Paul V. </a:t>
            </a:r>
            <a:r>
              <a:rPr lang="en-US" sz="2000" dirty="0" err="1" smtClean="0"/>
              <a:t>Preckel</a:t>
            </a:r>
            <a:r>
              <a:rPr lang="en-US" sz="2000" dirty="0" smtClean="0"/>
              <a:t>, Faculty Director</a:t>
            </a:r>
          </a:p>
          <a:p>
            <a:r>
              <a:rPr lang="en-US" sz="2000" dirty="0" smtClean="0"/>
              <a:t>State Utility Forecasting Group</a:t>
            </a:r>
          </a:p>
          <a:p>
            <a:r>
              <a:rPr lang="en-US" sz="2000" dirty="0" smtClean="0"/>
              <a:t>Purdue University</a:t>
            </a:r>
          </a:p>
          <a:p>
            <a:endParaRPr lang="en-US" sz="2000" dirty="0"/>
          </a:p>
          <a:p>
            <a:r>
              <a:rPr lang="en-US" sz="2000" i="1" dirty="0" smtClean="0"/>
              <a:t>Presented to:</a:t>
            </a:r>
          </a:p>
          <a:p>
            <a:r>
              <a:rPr lang="en-US" sz="2000" i="1" dirty="0" smtClean="0"/>
              <a:t>Farm Policy Study Group</a:t>
            </a:r>
          </a:p>
          <a:p>
            <a:endParaRPr lang="en-US" sz="2000" dirty="0"/>
          </a:p>
          <a:p>
            <a:r>
              <a:rPr lang="en-US" sz="2000" dirty="0" smtClean="0"/>
              <a:t>July 7, 2020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66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</a:t>
            </a:r>
            <a:r>
              <a:rPr lang="en-US" dirty="0" smtClean="0"/>
              <a:t>Perspective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Indiana 2019 population 6.7 million </a:t>
            </a:r>
          </a:p>
          <a:p>
            <a:r>
              <a:rPr lang="en-US" sz="2800" dirty="0"/>
              <a:t>Average persons per household 2.5</a:t>
            </a:r>
          </a:p>
          <a:p>
            <a:r>
              <a:rPr lang="en-US" sz="2800" dirty="0"/>
              <a:t>Indiana 2019 households 2.5 </a:t>
            </a:r>
            <a:r>
              <a:rPr lang="en-US" sz="2800" dirty="0" smtClean="0"/>
              <a:t>million</a:t>
            </a:r>
            <a:r>
              <a:rPr lang="en-US" sz="2800" dirty="0"/>
              <a:t> (Source U.S. Census)</a:t>
            </a:r>
            <a:endParaRPr lang="en-US" sz="2800" dirty="0" smtClean="0"/>
          </a:p>
          <a:p>
            <a:r>
              <a:rPr lang="en-US" sz="2800" dirty="0" smtClean="0"/>
              <a:t>Average generation capacity per household 10kW (loose upper bound)</a:t>
            </a:r>
          </a:p>
          <a:p>
            <a:r>
              <a:rPr lang="en-US" sz="2800" dirty="0" smtClean="0"/>
              <a:t>Average 2017 electricity </a:t>
            </a:r>
            <a:r>
              <a:rPr lang="en-US" sz="2800" i="1" dirty="0" smtClean="0"/>
              <a:t>generation</a:t>
            </a:r>
            <a:r>
              <a:rPr lang="en-US" sz="2800" dirty="0" smtClean="0"/>
              <a:t> per household</a:t>
            </a:r>
            <a:r>
              <a:rPr lang="en-US" dirty="0" smtClean="0"/>
              <a:t> 12,600kWh (12.6MWh)</a:t>
            </a:r>
            <a:endParaRPr lang="en-US" dirty="0"/>
          </a:p>
          <a:p>
            <a:pPr marL="0" lvl="0" indent="0" eaLnBrk="1" hangingPunct="1">
              <a:spcBef>
                <a:spcPct val="30000"/>
              </a:spcBef>
              <a:buNone/>
              <a:defRPr/>
            </a:pPr>
            <a:endParaRPr lang="en-US" dirty="0" smtClean="0"/>
          </a:p>
          <a:p>
            <a:pPr marL="0" lvl="0" indent="0" eaLnBrk="1" hangingPunct="1">
              <a:spcBef>
                <a:spcPct val="3000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CCDDE-29B9-4C1D-9B34-9954EBC311B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6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Shift to Renewables?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Falling capital costs + low operating and maintenance costs</a:t>
            </a:r>
          </a:p>
          <a:p>
            <a:pPr lvl="4"/>
            <a:endParaRPr lang="en-US" dirty="0" smtClean="0"/>
          </a:p>
          <a:p>
            <a:r>
              <a:rPr lang="en-US" dirty="0" err="1" smtClean="0"/>
              <a:t>Levelized</a:t>
            </a:r>
            <a:r>
              <a:rPr lang="en-US" dirty="0" smtClean="0"/>
              <a:t> Cost of Energy (LCOE) incorporates both costs</a:t>
            </a:r>
          </a:p>
          <a:p>
            <a:pPr lvl="3"/>
            <a:endParaRPr lang="en-US" dirty="0"/>
          </a:p>
          <a:p>
            <a:r>
              <a:rPr lang="en-US" dirty="0" smtClean="0"/>
              <a:t>Policy – Renewable Portfolio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CCDDE-29B9-4C1D-9B34-9954EBC311B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3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Wind &amp; Solar Competitive (EIA)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43" y="1828800"/>
            <a:ext cx="8047716" cy="4572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CCDDE-29B9-4C1D-9B34-9954EBC311B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0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Renewable Portfolio </a:t>
            </a:r>
            <a:r>
              <a:rPr lang="en-US" sz="4000" dirty="0" err="1" smtClean="0"/>
              <a:t>Stds</a:t>
            </a:r>
            <a:r>
              <a:rPr lang="en-US" sz="4000" dirty="0" smtClean="0"/>
              <a:t>. (EIA)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696474"/>
            <a:ext cx="6477000" cy="48942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CCDDE-29B9-4C1D-9B34-9954EBC311B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5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as Penetration Grows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power sources are equal</a:t>
            </a:r>
          </a:p>
          <a:p>
            <a:pPr lvl="4"/>
            <a:endParaRPr lang="en-US" dirty="0"/>
          </a:p>
          <a:p>
            <a:pPr lvl="1"/>
            <a:r>
              <a:rPr lang="en-US" dirty="0" smtClean="0"/>
              <a:t>Dispatch-ability – absent economical, utility scale storage, and load must equal generation moment to moment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Reliability – how much of capacity can be relied upon when needed? (Don’t forget capacity credit!)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CCDDE-29B9-4C1D-9B34-9954EBC311B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7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Generation portfolio mix – reliability, cost, resilience </a:t>
            </a:r>
          </a:p>
          <a:p>
            <a:pPr lvl="4"/>
            <a:endParaRPr lang="en-US" sz="1200" dirty="0" smtClean="0"/>
          </a:p>
          <a:p>
            <a:r>
              <a:rPr lang="en-US" sz="2400" dirty="0" smtClean="0"/>
              <a:t>Many Federal incentives are expiring</a:t>
            </a:r>
            <a:endParaRPr lang="en-US" sz="1200" dirty="0" smtClean="0"/>
          </a:p>
          <a:p>
            <a:r>
              <a:rPr lang="en-US" sz="2400" dirty="0" smtClean="0"/>
              <a:t>Some less generous ones remain</a:t>
            </a:r>
          </a:p>
          <a:p>
            <a:pPr lvl="4"/>
            <a:endParaRPr lang="en-US" sz="1200" dirty="0" smtClean="0"/>
          </a:p>
          <a:p>
            <a:r>
              <a:rPr lang="en-US" sz="2400" dirty="0" smtClean="0"/>
              <a:t>Indiana net metering expires after June 30, 2022</a:t>
            </a:r>
          </a:p>
          <a:p>
            <a:r>
              <a:rPr lang="en-US" sz="2400" dirty="0" smtClean="0"/>
              <a:t>Other less generous Indiana incentives remain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NIPSCO feed-in tariffs available in their service area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CCDDE-29B9-4C1D-9B34-9954EBC311B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Information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057400"/>
            <a:ext cx="8001000" cy="4114800"/>
          </a:xfrm>
        </p:spPr>
        <p:txBody>
          <a:bodyPr/>
          <a:lstStyle/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State Utility Forecasting Group</a:t>
            </a:r>
          </a:p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765-494-4223</a:t>
            </a:r>
          </a:p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www.purdue.edu/discoverypark/SUFG/</a:t>
            </a:r>
          </a:p>
          <a:p>
            <a:pPr algn="ctr">
              <a:spcBef>
                <a:spcPts val="900"/>
              </a:spcBef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Paul </a:t>
            </a:r>
            <a:r>
              <a:rPr lang="en-US" sz="2800" dirty="0" err="1" smtClean="0">
                <a:solidFill>
                  <a:schemeClr val="tx1"/>
                </a:solidFill>
              </a:rPr>
              <a:t>Preckel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765-494-4240</a:t>
            </a:r>
          </a:p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preckel@purdue.edu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B4B2-D35B-42FE-9A07-D92F5B7B241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Wind/Solar </a:t>
            </a:r>
            <a:r>
              <a:rPr lang="en-US" dirty="0"/>
              <a:t>Incentives </a:t>
            </a:r>
            <a:r>
              <a:rPr lang="en-US" dirty="0" smtClean="0"/>
              <a:t>Expiring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endParaRPr lang="en-US" dirty="0" smtClean="0"/>
          </a:p>
          <a:p>
            <a:r>
              <a:rPr lang="en-US" dirty="0" smtClean="0"/>
              <a:t>Federal – Expire </a:t>
            </a:r>
            <a:r>
              <a:rPr lang="en-US" dirty="0"/>
              <a:t>December 31, 2019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Production Tax Credit</a:t>
            </a:r>
          </a:p>
          <a:p>
            <a:pPr lvl="1"/>
            <a:r>
              <a:rPr lang="en-US" dirty="0"/>
              <a:t>Business Energy Tax Credit</a:t>
            </a:r>
          </a:p>
          <a:p>
            <a:pPr lvl="1"/>
            <a:r>
              <a:rPr lang="en-US" dirty="0" smtClean="0"/>
              <a:t>MACRS (accelerated depreciation)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CCDDE-29B9-4C1D-9B34-9954EBC311B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5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Federal</a:t>
            </a:r>
          </a:p>
          <a:p>
            <a:pPr lvl="1"/>
            <a:r>
              <a:rPr lang="en-US" sz="2400" dirty="0"/>
              <a:t>USDA REAP (grants and loan guarantees up to 25% of project costs)</a:t>
            </a:r>
          </a:p>
          <a:p>
            <a:pPr lvl="1"/>
            <a:r>
              <a:rPr lang="en-US" sz="2400" dirty="0"/>
              <a:t>QECBs (tax credit bonds)</a:t>
            </a:r>
          </a:p>
          <a:p>
            <a:pPr lvl="1"/>
            <a:r>
              <a:rPr lang="en-US" sz="2400" dirty="0"/>
              <a:t>USDA High Energy Cost Grant Program (any applicable areas in Indiana?)</a:t>
            </a:r>
          </a:p>
          <a:p>
            <a:pPr lvl="1"/>
            <a:r>
              <a:rPr lang="en-US" sz="2400" dirty="0"/>
              <a:t>Residential Renewable Energy Tax Credit (tax credit of 30% of allowable costs)</a:t>
            </a:r>
          </a:p>
          <a:p>
            <a:pPr lvl="1"/>
            <a:r>
              <a:rPr lang="en-US" sz="2400" dirty="0"/>
              <a:t>DOE Loan Guarantee </a:t>
            </a:r>
            <a:r>
              <a:rPr lang="en-US" sz="2400" dirty="0" smtClean="0"/>
              <a:t>Program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CCDDE-29B9-4C1D-9B34-9954EBC311B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3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Incentives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Indiana</a:t>
            </a:r>
            <a:endParaRPr lang="en-US" sz="2400" dirty="0"/>
          </a:p>
          <a:p>
            <a:pPr lvl="1"/>
            <a:r>
              <a:rPr lang="en-US" sz="2400" dirty="0"/>
              <a:t>Net Metering Rule (If installed by June 30, 2022, retail credit until July 1, 2047; if installed after June 30 2022 1.25 utility's average wholesale cost)</a:t>
            </a:r>
          </a:p>
          <a:p>
            <a:pPr lvl="1"/>
            <a:r>
              <a:rPr lang="en-US" sz="2400" dirty="0"/>
              <a:t>Renewable Energy Property Tax Exemption</a:t>
            </a:r>
          </a:p>
          <a:p>
            <a:pPr lvl="1"/>
            <a:r>
              <a:rPr lang="en-US" sz="2400" dirty="0"/>
              <a:t>Sales and Use Tax Exemption for Electrical Generating Equipment (only clear for </a:t>
            </a:r>
            <a:r>
              <a:rPr lang="en-US" sz="2400" dirty="0" smtClean="0"/>
              <a:t>wind)</a:t>
            </a:r>
          </a:p>
          <a:p>
            <a:pPr lvl="1"/>
            <a:r>
              <a:rPr lang="en-US" sz="2400" dirty="0" smtClean="0"/>
              <a:t>Clean </a:t>
            </a:r>
            <a:r>
              <a:rPr lang="en-US" sz="2400" dirty="0"/>
              <a:t>Energy Portfolio </a:t>
            </a:r>
            <a:r>
              <a:rPr lang="en-US" sz="2400" dirty="0" smtClean="0"/>
              <a:t>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CCDDE-29B9-4C1D-9B34-9954EBC311B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7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1809"/>
            <a:ext cx="7772400" cy="1143000"/>
          </a:xfrm>
        </p:spPr>
        <p:txBody>
          <a:bodyPr/>
          <a:lstStyle/>
          <a:p>
            <a:r>
              <a:rPr lang="en-US" sz="4000" dirty="0" smtClean="0"/>
              <a:t>2018 </a:t>
            </a:r>
            <a:r>
              <a:rPr lang="en-US" sz="4000" dirty="0"/>
              <a:t>U.S. </a:t>
            </a:r>
            <a:r>
              <a:rPr lang="en-US" sz="4000" dirty="0" smtClean="0"/>
              <a:t>Energy Consumption by Source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B4B2-D35B-42FE-9A07-D92F5B7B241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6307902"/>
            <a:ext cx="7239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000" b="0" dirty="0" smtClean="0">
                <a:solidFill>
                  <a:srgbClr val="0000CC"/>
                </a:solidFill>
              </a:rPr>
              <a:t>Source</a:t>
            </a:r>
            <a:r>
              <a:rPr lang="en-US" sz="2000" b="0" dirty="0">
                <a:solidFill>
                  <a:srgbClr val="0000CC"/>
                </a:solidFill>
              </a:rPr>
              <a:t>: EIA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2194560"/>
            <a:ext cx="616042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Incentives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Utility</a:t>
            </a:r>
          </a:p>
          <a:p>
            <a:pPr lvl="1"/>
            <a:r>
              <a:rPr lang="en-US" sz="2400" dirty="0" smtClean="0"/>
              <a:t>NIPSCO </a:t>
            </a:r>
            <a:r>
              <a:rPr lang="en-US" sz="2400" dirty="0"/>
              <a:t>feed-in tariff (for 15 years with payment determined by based size of project and availability of subsidy in tiers</a:t>
            </a:r>
            <a:r>
              <a:rPr lang="en-US" sz="2400" dirty="0" smtClean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Impending COVID-19 Stimulus Package could possibly change the story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CCDDE-29B9-4C1D-9B34-9954EBC311B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5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Organic Waste Biomass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3000" dirty="0" smtClean="0"/>
              <a:t>Until the recent increase in ethanol production, this resource was </a:t>
            </a:r>
            <a:r>
              <a:rPr lang="en-US" sz="3000" dirty="0"/>
              <a:t>the </a:t>
            </a:r>
            <a:r>
              <a:rPr lang="en-US" sz="3000" dirty="0" smtClean="0"/>
              <a:t>largest </a:t>
            </a:r>
            <a:r>
              <a:rPr lang="en-US" sz="3000" dirty="0"/>
              <a:t>source of renewable energy in Indiana</a:t>
            </a:r>
          </a:p>
          <a:p>
            <a:pPr lvl="1"/>
            <a:r>
              <a:rPr lang="en-US" sz="2600" dirty="0" smtClean="0"/>
              <a:t>Now third behind biofuels and wind</a:t>
            </a:r>
            <a:endParaRPr lang="en-US" sz="2600" dirty="0"/>
          </a:p>
          <a:p>
            <a:r>
              <a:rPr lang="en-US" sz="3000" dirty="0"/>
              <a:t>It is the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largest </a:t>
            </a:r>
            <a:r>
              <a:rPr lang="en-US" sz="3000" dirty="0"/>
              <a:t>source of renewable electricity generation in the state</a:t>
            </a:r>
          </a:p>
          <a:p>
            <a:pPr lvl="1"/>
            <a:r>
              <a:rPr lang="en-US" sz="2600" dirty="0" smtClean="0"/>
              <a:t>Landfill gas (71 MW)</a:t>
            </a:r>
            <a:endParaRPr lang="en-US" sz="2600" dirty="0"/>
          </a:p>
          <a:p>
            <a:pPr lvl="1"/>
            <a:r>
              <a:rPr lang="en-US" sz="2600" dirty="0" smtClean="0"/>
              <a:t>Animal </a:t>
            </a:r>
            <a:r>
              <a:rPr lang="en-US" sz="2600" dirty="0"/>
              <a:t>waste </a:t>
            </a:r>
            <a:r>
              <a:rPr lang="en-US" sz="2600" dirty="0" smtClean="0"/>
              <a:t>biogas (20 MW)</a:t>
            </a:r>
            <a:endParaRPr lang="en-US" sz="2600" dirty="0"/>
          </a:p>
          <a:p>
            <a:pPr lvl="1"/>
            <a:r>
              <a:rPr lang="en-US" sz="2600" dirty="0" smtClean="0"/>
              <a:t>Wastewater treatment (195 kW)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B4B2-D35B-42FE-9A07-D92F5B7B24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Hydroelectric </a:t>
            </a: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 smtClean="0"/>
              <a:t>Until expansion of wind energy beginning in 2008, hydroelectricity was the largest source of renewable electricity in Indiana</a:t>
            </a:r>
          </a:p>
          <a:p>
            <a:pPr lvl="1"/>
            <a:r>
              <a:rPr lang="en-US" sz="2600" dirty="0"/>
              <a:t>Now third behind </a:t>
            </a:r>
            <a:r>
              <a:rPr lang="en-US" sz="2600" dirty="0" smtClean="0"/>
              <a:t>wind and biomass</a:t>
            </a:r>
            <a:endParaRPr lang="en-US" sz="2600" dirty="0"/>
          </a:p>
          <a:p>
            <a:r>
              <a:rPr lang="en-US" sz="3000" dirty="0" smtClean="0"/>
              <a:t>The 88 MW project at the </a:t>
            </a:r>
            <a:r>
              <a:rPr lang="en-US" sz="3000" dirty="0" err="1" smtClean="0"/>
              <a:t>Cannelton</a:t>
            </a:r>
            <a:r>
              <a:rPr lang="en-US" sz="3000" dirty="0" smtClean="0"/>
              <a:t> Locks on the Ohio River was completed in 2016</a:t>
            </a:r>
          </a:p>
          <a:p>
            <a:pPr lvl="1"/>
            <a:r>
              <a:rPr lang="en-US" sz="2600" dirty="0" smtClean="0"/>
              <a:t>Most of the output goes to utilities outside Indiana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B4B2-D35B-42FE-9A07-D92F5B7B241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of LCOE </a:t>
            </a:r>
            <a:r>
              <a:rPr lang="en-US" sz="1800" dirty="0" smtClean="0"/>
              <a:t>(Lazard, 2019)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933" y="1752600"/>
            <a:ext cx="8024913" cy="4876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CCDDE-29B9-4C1D-9B34-9954EBC311B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2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382000" cy="1143000"/>
          </a:xfrm>
        </p:spPr>
        <p:txBody>
          <a:bodyPr/>
          <a:lstStyle/>
          <a:p>
            <a:r>
              <a:rPr lang="en-US" sz="3600" dirty="0"/>
              <a:t>Historical Renewable Energy in the U.S.</a:t>
            </a:r>
          </a:p>
        </p:txBody>
      </p:sp>
      <p:sp>
        <p:nvSpPr>
          <p:cNvPr id="1145859" name="Rectangle 3"/>
          <p:cNvSpPr>
            <a:spLocks noChangeArrowheads="1"/>
          </p:cNvSpPr>
          <p:nvPr/>
        </p:nvSpPr>
        <p:spPr bwMode="auto">
          <a:xfrm>
            <a:off x="0" y="13096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5861" name="Rectangle 5"/>
          <p:cNvSpPr>
            <a:spLocks noChangeArrowheads="1"/>
          </p:cNvSpPr>
          <p:nvPr/>
        </p:nvSpPr>
        <p:spPr bwMode="auto">
          <a:xfrm>
            <a:off x="533400" y="6307902"/>
            <a:ext cx="7239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000" b="0" dirty="0" smtClean="0">
                <a:solidFill>
                  <a:srgbClr val="0000CC"/>
                </a:solidFill>
              </a:rPr>
              <a:t>Source</a:t>
            </a:r>
            <a:r>
              <a:rPr lang="en-US" sz="2000" b="0" dirty="0">
                <a:solidFill>
                  <a:srgbClr val="0000CC"/>
                </a:solidFill>
              </a:rPr>
              <a:t>: EIA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B4B2-D35B-42FE-9A07-D92F5B7B241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2295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2018 </a:t>
            </a:r>
            <a:r>
              <a:rPr lang="en-US" dirty="0"/>
              <a:t>U.S. </a:t>
            </a:r>
            <a:r>
              <a:rPr lang="en-US" dirty="0" smtClean="0"/>
              <a:t>Electricity Generation </a:t>
            </a:r>
            <a:r>
              <a:rPr lang="en-US" dirty="0"/>
              <a:t>by Energy Source</a:t>
            </a:r>
          </a:p>
        </p:txBody>
      </p:sp>
      <p:sp>
        <p:nvSpPr>
          <p:cNvPr id="1146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B4B2-D35B-42FE-9A07-D92F5B7B241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46885" name="Text Box 5"/>
          <p:cNvSpPr txBox="1">
            <a:spLocks noChangeArrowheads="1"/>
          </p:cNvSpPr>
          <p:nvPr/>
        </p:nvSpPr>
        <p:spPr bwMode="auto">
          <a:xfrm>
            <a:off x="609600" y="6324600"/>
            <a:ext cx="1752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CC"/>
                </a:solidFill>
              </a:rPr>
              <a:t>Source: EIA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2194560"/>
            <a:ext cx="610773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Renewables Share of Indiana Total Energy Consumption</a:t>
            </a:r>
            <a:endParaRPr lang="en-US" dirty="0"/>
          </a:p>
        </p:txBody>
      </p:sp>
      <p:sp>
        <p:nvSpPr>
          <p:cNvPr id="11499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9959" name="Rectangle 7"/>
          <p:cNvSpPr>
            <a:spLocks noChangeArrowheads="1"/>
          </p:cNvSpPr>
          <p:nvPr/>
        </p:nvSpPr>
        <p:spPr bwMode="auto">
          <a:xfrm>
            <a:off x="533400" y="6248400"/>
            <a:ext cx="1538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 dirty="0">
                <a:solidFill>
                  <a:srgbClr val="0000CC"/>
                </a:solidFill>
              </a:rPr>
              <a:t>Source: EIA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B4B2-D35B-42FE-9A07-D92F5B7B241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93717" y="2182811"/>
            <a:ext cx="7764483" cy="40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Renewables</a:t>
            </a:r>
            <a:r>
              <a:rPr lang="en-US" sz="4000" dirty="0" smtClean="0"/>
              <a:t> Share of Indiana Electricity Generation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B4B2-D35B-42FE-9A07-D92F5B7B241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6307902"/>
            <a:ext cx="7239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000" b="0" dirty="0" smtClean="0">
                <a:solidFill>
                  <a:srgbClr val="0000CC"/>
                </a:solidFill>
              </a:rPr>
              <a:t>Source</a:t>
            </a:r>
            <a:r>
              <a:rPr lang="en-US" sz="2000" b="0" dirty="0">
                <a:solidFill>
                  <a:srgbClr val="0000CC"/>
                </a:solidFill>
              </a:rPr>
              <a:t>: EIA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47187"/>
            <a:ext cx="7924800" cy="42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 Wind Capacity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0" y="1941894"/>
            <a:ext cx="3733800" cy="4114800"/>
          </a:xfrm>
        </p:spPr>
        <p:txBody>
          <a:bodyPr/>
          <a:lstStyle/>
          <a:p>
            <a:r>
              <a:rPr lang="en-US" sz="2800" dirty="0" smtClean="0"/>
              <a:t>Over 2.7 GW of capacity online by the end of the </a:t>
            </a:r>
            <a:r>
              <a:rPr lang="en-US" sz="2800" dirty="0" smtClean="0"/>
              <a:t>year</a:t>
            </a:r>
          </a:p>
          <a:p>
            <a:pPr lvl="5"/>
            <a:endParaRPr lang="en-US" sz="1400" dirty="0" smtClean="0"/>
          </a:p>
          <a:p>
            <a:r>
              <a:rPr lang="en-US" sz="2800" dirty="0" smtClean="0"/>
              <a:t>IRPs </a:t>
            </a:r>
            <a:r>
              <a:rPr lang="en-US" sz="2800" dirty="0" smtClean="0"/>
              <a:t>indicate over 5 GW of additional wind in preferred portfolios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B4B2-D35B-42FE-9A07-D92F5B7B241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6307902"/>
            <a:ext cx="7239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000" b="0" dirty="0" smtClean="0">
                <a:solidFill>
                  <a:srgbClr val="0000CC"/>
                </a:solidFill>
              </a:rPr>
              <a:t>Sources: IURC, EIA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4191000" cy="449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Photovoltaics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There is an estimated 322 MW of PV capacity in Indiana, almost all of it installed in the last six years</a:t>
            </a:r>
          </a:p>
          <a:p>
            <a:r>
              <a:rPr lang="en-US" sz="2800" dirty="0" smtClean="0"/>
              <a:t>Continued growth of utility scale PV is indicated</a:t>
            </a:r>
          </a:p>
          <a:p>
            <a:pPr lvl="1"/>
            <a:r>
              <a:rPr lang="en-US" dirty="0" smtClean="0"/>
              <a:t>utility IRPs include over 7,000 MW of future PV additions in preferred portfolios</a:t>
            </a:r>
          </a:p>
          <a:p>
            <a:r>
              <a:rPr lang="en-US" sz="2800" dirty="0" smtClean="0"/>
              <a:t>PV costs have decreased by over 60% since 2010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B4B2-D35B-42FE-9A07-D92F5B7B24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Indiana Generation Capacity – 25GW (Peak Demand 19GW)</a:t>
            </a:r>
          </a:p>
          <a:p>
            <a:pPr lvl="1"/>
            <a:r>
              <a:rPr lang="en-US" sz="2400" dirty="0" smtClean="0"/>
              <a:t>Wind 2.7GW existing; </a:t>
            </a:r>
            <a:r>
              <a:rPr lang="en-US" sz="2400" dirty="0"/>
              <a:t>7GW </a:t>
            </a:r>
            <a:r>
              <a:rPr lang="en-US" sz="2400" dirty="0" smtClean="0"/>
              <a:t>tentatively planned</a:t>
            </a:r>
          </a:p>
          <a:p>
            <a:pPr lvl="1"/>
            <a:r>
              <a:rPr lang="en-US" sz="2400" dirty="0" smtClean="0"/>
              <a:t>Solar PV 0.3GW existing; 7GW tentatively planned</a:t>
            </a:r>
          </a:p>
          <a:p>
            <a:pPr lvl="1"/>
            <a:r>
              <a:rPr lang="en-US" sz="2400" dirty="0" smtClean="0"/>
              <a:t>Capacity </a:t>
            </a:r>
            <a:r>
              <a:rPr lang="en-US" sz="2400" i="1" dirty="0" smtClean="0"/>
              <a:t>credit</a:t>
            </a:r>
            <a:r>
              <a:rPr lang="en-US" sz="2400" dirty="0" smtClean="0"/>
              <a:t> varies by technology (Wind is 8-14% and Solar is about 50%)</a:t>
            </a:r>
          </a:p>
          <a:p>
            <a:pPr lvl="6"/>
            <a:endParaRPr lang="en-US" dirty="0" smtClean="0"/>
          </a:p>
          <a:p>
            <a:r>
              <a:rPr lang="en-US" sz="2800" dirty="0" smtClean="0"/>
              <a:t>Indiana Electricity Pricing (2017): Res. 11.8¢/kWh, Com. 9.6¢/kWh, Ind. 7.8¢/</a:t>
            </a:r>
            <a:r>
              <a:rPr lang="en-US" sz="2800" dirty="0"/>
              <a:t>kWh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CCDDE-29B9-4C1D-9B34-9954EBC311B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7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F4F12AB7E8B4CA36163DE1786C39A" ma:contentTypeVersion="3" ma:contentTypeDescription="Create a new document." ma:contentTypeScope="" ma:versionID="fb3038be28bc784d8bf49ca90fcbe0c5">
  <xsd:schema xmlns:xsd="http://www.w3.org/2001/XMLSchema" xmlns:xs="http://www.w3.org/2001/XMLSchema" xmlns:p="http://schemas.microsoft.com/office/2006/metadata/properties" xmlns:ns1="http://schemas.microsoft.com/sharepoint/v3" xmlns:ns2="3586257f-d17b-4174-95ba-84c7efb4b691" targetNamespace="http://schemas.microsoft.com/office/2006/metadata/properties" ma:root="true" ma:fieldsID="fe7e2c370861cae7a8fe7da3ccc4c61e" ns1:_="" ns2:_="">
    <xsd:import namespace="http://schemas.microsoft.com/sharepoint/v3"/>
    <xsd:import namespace="3586257f-d17b-4174-95ba-84c7efb4b69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6257f-d17b-4174-95ba-84c7efb4b69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default="Ag Research Fund Scholarship" ma:format="Dropdown" ma:internalName="Document_x0020_type">
      <xsd:simpleType>
        <xsd:union memberTypes="dms:Text">
          <xsd:simpleType>
            <xsd:restriction base="dms:Choice">
              <xsd:enumeration value="Ag Research Fund Scholarship"/>
              <xsd:enumeration value="ARP Assistantship Info"/>
              <xsd:enumeration value="ARP Award"/>
              <xsd:enumeration value="ARP Statistical Reports"/>
              <xsd:enumeration value="FAIR"/>
              <xsd:enumeration value="Farm Policy Study Group"/>
              <xsd:enumeration value="HATCH - CRIS NIMSS"/>
              <xsd:enumeration value="MOG Inf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Document_x0020_type xmlns="3586257f-d17b-4174-95ba-84c7efb4b691">Ag Research Fund Scholarship</Document_x0020_type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DD72409-B9DA-4020-B842-D5FEB8C97933}"/>
</file>

<file path=customXml/itemProps2.xml><?xml version="1.0" encoding="utf-8"?>
<ds:datastoreItem xmlns:ds="http://schemas.openxmlformats.org/officeDocument/2006/customXml" ds:itemID="{1B341516-DFA0-4A97-A184-0C5F294CDF45}"/>
</file>

<file path=customXml/itemProps3.xml><?xml version="1.0" encoding="utf-8"?>
<ds:datastoreItem xmlns:ds="http://schemas.openxmlformats.org/officeDocument/2006/customXml" ds:itemID="{2952094D-0F53-4094-B0D4-BE6F09306E5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</TotalTime>
  <Words>777</Words>
  <Application>Microsoft Office PowerPoint</Application>
  <PresentationFormat>On-screen Show (4:3)</PresentationFormat>
  <Paragraphs>151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ヒラギノ角ゴ Pro W3</vt:lpstr>
      <vt:lpstr>Blank Presentation</vt:lpstr>
      <vt:lpstr>Renewable Energy in Indiana</vt:lpstr>
      <vt:lpstr>2018 U.S. Energy Consumption by Source</vt:lpstr>
      <vt:lpstr>Historical Renewable Energy in the U.S.</vt:lpstr>
      <vt:lpstr>2018 U.S. Electricity Generation by Energy Source</vt:lpstr>
      <vt:lpstr>Renewables Share of Indiana Total Energy Consumption</vt:lpstr>
      <vt:lpstr>Renewables Share of Indiana Electricity Generation</vt:lpstr>
      <vt:lpstr>Indiana Wind Capacity</vt:lpstr>
      <vt:lpstr>Photovoltaics</vt:lpstr>
      <vt:lpstr>Indiana Perspective</vt:lpstr>
      <vt:lpstr>Indiana Perspective (cont’d.)</vt:lpstr>
      <vt:lpstr>Why the Shift to Renewables?</vt:lpstr>
      <vt:lpstr>Wind &amp; Solar Competitive (EIA)</vt:lpstr>
      <vt:lpstr>Renewable Portfolio Stds. (EIA)</vt:lpstr>
      <vt:lpstr>Issues as Penetration Grows</vt:lpstr>
      <vt:lpstr>Policy Issues</vt:lpstr>
      <vt:lpstr>Further Information</vt:lpstr>
      <vt:lpstr>Wind/Solar Incentives Expiring</vt:lpstr>
      <vt:lpstr>Continuing Incentives</vt:lpstr>
      <vt:lpstr>Continuing Incentives (cont’d.)</vt:lpstr>
      <vt:lpstr>Continuing Incentives (cont’d.)</vt:lpstr>
      <vt:lpstr>Organic Waste Biomass</vt:lpstr>
      <vt:lpstr>Hydroelectric Power</vt:lpstr>
      <vt:lpstr>Dynamics of LCOE (Lazard, 2019)</vt:lpstr>
    </vt:vector>
  </TitlesOfParts>
  <Company>Energy Center at Discovery Park, 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Smoldt</dc:creator>
  <cp:lastModifiedBy>P</cp:lastModifiedBy>
  <cp:revision>47</cp:revision>
  <cp:lastPrinted>2020-07-07T11:43:27Z</cp:lastPrinted>
  <dcterms:created xsi:type="dcterms:W3CDTF">2007-11-07T19:38:37Z</dcterms:created>
  <dcterms:modified xsi:type="dcterms:W3CDTF">2020-07-07T14:26:16Z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0x0101006F3F4F12AB7E8B4CA36163DE1786C39A</vt:lpwstr>
  </property>
</Properties>
</file>